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  <p:sldMasterId id="2147483725" r:id="rId3"/>
  </p:sldMasterIdLst>
  <p:notesMasterIdLst>
    <p:notesMasterId r:id="rId32"/>
  </p:notesMasterIdLst>
  <p:sldIdLst>
    <p:sldId id="257" r:id="rId4"/>
    <p:sldId id="28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60" r:id="rId17"/>
    <p:sldId id="262" r:id="rId18"/>
    <p:sldId id="264" r:id="rId19"/>
    <p:sldId id="265" r:id="rId20"/>
    <p:sldId id="267" r:id="rId21"/>
    <p:sldId id="268" r:id="rId22"/>
    <p:sldId id="269" r:id="rId23"/>
    <p:sldId id="270" r:id="rId24"/>
    <p:sldId id="278" r:id="rId25"/>
    <p:sldId id="280" r:id="rId26"/>
    <p:sldId id="281" r:id="rId27"/>
    <p:sldId id="282" r:id="rId28"/>
    <p:sldId id="283" r:id="rId29"/>
    <p:sldId id="284" r:id="rId30"/>
    <p:sldId id="298" r:id="rId3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49FD6-9119-41BF-90F2-00E958EDC8E6}" type="datetimeFigureOut">
              <a:rPr lang="el-GR" smtClean="0"/>
              <a:pPr/>
              <a:t>26/9/2012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0BD20-37EA-4238-A184-937467B6C4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396171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C6D159-6496-4ADA-B9C2-A75C491899ED}" type="slidenum">
              <a:rPr lang="el-GR">
                <a:solidFill>
                  <a:prstClr val="black"/>
                </a:solidFill>
              </a:rPr>
              <a:pPr/>
              <a:t>1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/>
              <a:t>ημερίδα: Σύγχρονο μάνατζμεντ.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C6D159-6496-4ADA-B9C2-A75C491899ED}" type="slidenum">
              <a:rPr lang="el-GR">
                <a:solidFill>
                  <a:prstClr val="black"/>
                </a:solidFill>
              </a:rPr>
              <a:pPr/>
              <a:t>9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/>
              <a:t>ημερίδα: Σύγχρονο μάνατζμεντ.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1075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75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</p:grpSp>
      <p:sp>
        <p:nvSpPr>
          <p:cNvPr id="1075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  <a:latin typeface="Garamond" pitchFamily="18" charset="0"/>
            </a:endParaRPr>
          </a:p>
        </p:txBody>
      </p:sp>
      <p:grpSp>
        <p:nvGrpSpPr>
          <p:cNvPr id="1075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1075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grpSp>
          <p:nvGrpSpPr>
            <p:cNvPr id="1075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075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75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75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75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75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</p:grpSp>
        <p:sp>
          <p:nvSpPr>
            <p:cNvPr id="1075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</p:grpSp>
      <p:grpSp>
        <p:nvGrpSpPr>
          <p:cNvPr id="1075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75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75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75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75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75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75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</p:grpSp>
      <p:sp>
        <p:nvSpPr>
          <p:cNvPr id="1075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l-GR" noProof="0" smtClean="0"/>
              <a:t>Κάντε κλικ για να επεξεργαστείτε τον τίτλο</a:t>
            </a:r>
          </a:p>
        </p:txBody>
      </p:sp>
      <p:sp>
        <p:nvSpPr>
          <p:cNvPr id="1075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l-GR" noProof="0" smtClean="0"/>
              <a:t>Κάντε κλικ για να επεξεργαστείτε τον υπότιτλο του υποδείγματος</a:t>
            </a:r>
          </a:p>
        </p:txBody>
      </p:sp>
      <p:sp>
        <p:nvSpPr>
          <p:cNvPr id="1075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1075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D12968F-6D10-49F8-909C-108DD16D05CD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  <p:sp>
        <p:nvSpPr>
          <p:cNvPr id="1075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482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D087C-FFB7-48C4-9AC5-9704D8FC85AD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05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34513-AC0E-4037-BB2F-8469821058BB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746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Στρογγυλεμένο ορθογώνιο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Στρογγυλεμένο ορθογώνιο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Τίτλο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20" name="Υπότιτλο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19" name="Θέση ημερομηνίας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11" name="Θέση αριθμού διαφάνειας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2F59D-559B-4818-A9E0-C934E32FDD3C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3DD5-95A0-4805-A6BA-346CE047E291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Στρογγυλεμένο ορθογώνιο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Στρογγυλεμένο ορθογώνιο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5DE5-1F86-442A-8500-F6A62B16F109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635AD-7B32-41FB-AB17-A23DFEDCFE3F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CF36-D4AF-436C-9FEA-71C69B1451EF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AD77F-5A79-4287-8347-CDADF4248DA5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Στρογγυλεμένο ορθογώνιο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8D96F1-73DA-464A-894F-B43B92AFE131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D8947-03BC-49BE-AD25-4721D86DD024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CDB12-DB4D-49AA-82B0-0F41C04D54BF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2281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Στρογγυλεμένο ορθογώνιο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Στρογγύλεμα μίας γωνίας ορθογωνίου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D6C7-388D-4A5B-8C83-84A9C180B06B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1EEEA-DA0D-44E2-99D2-DA95FDB708E2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B0BD3-727F-49B3-9B67-AF4F80D2A922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Τίτλος, Αντικείμενο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E032A4-DA7A-446F-A25A-23027F5A9332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14499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ABD55E-038A-444E-8D5F-B5D47DB65C6F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43183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C53B535-F396-4EFA-B56F-556AA90699B5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C9BF-C81D-4B0E-8BFE-F38733B62D18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B546-CE9B-4BCC-9097-1F1998197A03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9583-550D-4E8C-8175-91F468EB9185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2EF9-2B5A-4847-8263-F41A8FE45DE5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BD523-8B56-4EA4-B304-06544E9CED90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7357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A4F-ABD0-4441-82DC-98C8F2312031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7940A-1C53-40A7-93A6-5DD4430DAE2D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3C1F5-89D2-4E6C-BB7C-CB5029D4DF0A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26E7B5-F5F4-4563-9066-3A642B8DED38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3CE6-C496-487B-903C-9A9560604307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19C6-6886-4998-A520-B50EA88EB778}" type="slidenum">
              <a:rPr lang="el-GR" smtClean="0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5C265-99A8-49E6-88B8-4DC6BD4C5BAD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365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03F30-2BA6-429C-8833-2368B55E892A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02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2BD7A-2D82-46A6-8AD3-844419DB5E6D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100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79511-5CB3-4638-B58A-FF5656787D09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11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82D67-8A4A-4791-A2DF-373073215696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367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88B92-FECA-48AB-97E5-10244ABF5298}" type="slidenum">
              <a:rPr lang="el-GR">
                <a:solidFill>
                  <a:srgbClr val="FFFFFF"/>
                </a:solidFill>
              </a:rPr>
              <a:pPr/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21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64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65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</p:grpSp>
      <p:sp>
        <p:nvSpPr>
          <p:cNvPr id="1065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  <a:latin typeface="Garamond" pitchFamily="18" charset="0"/>
            </a:endParaRPr>
          </a:p>
        </p:txBody>
      </p:sp>
      <p:grpSp>
        <p:nvGrpSpPr>
          <p:cNvPr id="1065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065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grpSp>
          <p:nvGrpSpPr>
            <p:cNvPr id="1065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65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65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65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65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  <p:sp>
            <p:nvSpPr>
              <p:cNvPr id="1065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l-GR">
                  <a:solidFill>
                    <a:srgbClr val="FFFFFF"/>
                  </a:solidFill>
                  <a:latin typeface="Garamond" pitchFamily="18" charset="0"/>
                </a:endParaRPr>
              </a:p>
            </p:txBody>
          </p:sp>
        </p:grpSp>
        <p:sp>
          <p:nvSpPr>
            <p:cNvPr id="1065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</p:grpSp>
      <p:grpSp>
        <p:nvGrpSpPr>
          <p:cNvPr id="1065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65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65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65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65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65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  <p:sp>
          <p:nvSpPr>
            <p:cNvPr id="1065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l-GR">
                <a:solidFill>
                  <a:srgbClr val="FFFFFF"/>
                </a:solidFill>
                <a:latin typeface="Garamond" pitchFamily="18" charset="0"/>
              </a:endParaRPr>
            </a:p>
          </p:txBody>
        </p:sp>
      </p:grpSp>
      <p:sp>
        <p:nvSpPr>
          <p:cNvPr id="1065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τον τίτλο</a:t>
            </a:r>
          </a:p>
        </p:txBody>
      </p:sp>
      <p:sp>
        <p:nvSpPr>
          <p:cNvPr id="1065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1065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</a:endParaRPr>
          </a:p>
        </p:txBody>
      </p:sp>
      <p:sp>
        <p:nvSpPr>
          <p:cNvPr id="1065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</a:endParaRPr>
          </a:p>
        </p:txBody>
      </p:sp>
      <p:sp>
        <p:nvSpPr>
          <p:cNvPr id="1065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3C33E02-6417-4A72-AC43-5E8418013542}" type="slidenum">
              <a:rPr lang="el-G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91552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Στρογγυλεμένο ορθογώνιο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Στρογγυλεμένο ορθογώνιο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Θέση τίτλου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25" name="Θέση ημερομηνίας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Θέση υποσέλιδου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751E0D-4861-4CDD-A7A3-BFED9F333459}" type="slidenum">
              <a:rPr lang="el-GR" smtClean="0">
                <a:solidFill>
                  <a:srgbClr val="FFFFFF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>
              <a:solidFill>
                <a:srgbClr val="FFFFFF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/>
    </p:bld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824E39-A276-43CF-AD05-7B3AD38B6952}" type="slidenum">
              <a:rPr lang="el-GR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509120"/>
            <a:ext cx="8183880" cy="1368152"/>
          </a:xfrm>
        </p:spPr>
        <p:txBody>
          <a:bodyPr>
            <a:noAutofit/>
          </a:bodyPr>
          <a:lstStyle/>
          <a:p>
            <a:pPr algn="ctr"/>
            <a:r>
              <a:rPr lang="el-GR" sz="4400" dirty="0" smtClean="0"/>
              <a:t>Εργαλεία Διοίκησης ΜΜΕ </a:t>
            </a:r>
            <a:br>
              <a:rPr lang="el-GR" sz="4400" dirty="0" smtClean="0"/>
            </a:br>
            <a:r>
              <a:rPr lang="el-GR" sz="4400" dirty="0" smtClean="0"/>
              <a:t>σε περίοδο κρίσης</a:t>
            </a:r>
            <a:endParaRPr lang="el-GR" sz="4400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502920" y="530352"/>
            <a:ext cx="8183880" cy="347471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sz="5400" dirty="0"/>
              <a:t>  </a:t>
            </a:r>
            <a:endParaRPr lang="el-GR" sz="5400" dirty="0" smtClean="0"/>
          </a:p>
          <a:p>
            <a:pPr algn="ctr">
              <a:buFont typeface="Wingdings" pitchFamily="2" charset="2"/>
              <a:buNone/>
            </a:pPr>
            <a:r>
              <a:rPr lang="el-GR" sz="5400" dirty="0" smtClean="0"/>
              <a:t>Δρ. ΝΙΚΟΣ ΓΙΟΒΑΝΗΣ</a:t>
            </a:r>
            <a:r>
              <a:rPr lang="el-GR" sz="5400" dirty="0"/>
              <a:t/>
            </a:r>
            <a:br>
              <a:rPr lang="el-GR" sz="5400" dirty="0"/>
            </a:br>
            <a:r>
              <a:rPr lang="el-GR" sz="4000" i="1" dirty="0" smtClean="0"/>
              <a:t>Επίκουρος</a:t>
            </a:r>
            <a:r>
              <a:rPr lang="el-GR" sz="5400" dirty="0" smtClean="0"/>
              <a:t> </a:t>
            </a:r>
            <a:r>
              <a:rPr lang="el-GR" sz="4000" i="1" dirty="0" smtClean="0"/>
              <a:t>Καθηγητής</a:t>
            </a:r>
            <a:r>
              <a:rPr lang="el-GR" sz="4000" dirty="0"/>
              <a:t/>
            </a:r>
            <a:br>
              <a:rPr lang="el-GR" sz="4000" dirty="0"/>
            </a:br>
            <a:r>
              <a:rPr lang="el-GR" sz="4000" dirty="0"/>
              <a:t>Τ.Ε.Ι. Σερρών</a:t>
            </a:r>
          </a:p>
          <a:p>
            <a:pPr>
              <a:buFont typeface="Wingdings" pitchFamily="2" charset="2"/>
              <a:buNone/>
            </a:pPr>
            <a:r>
              <a:rPr lang="el-GR" sz="5400" dirty="0"/>
              <a:t>  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xmlns="" val="2624997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Ισοσκελές τρίγωνο 1"/>
          <p:cNvSpPr/>
          <p:nvPr/>
        </p:nvSpPr>
        <p:spPr>
          <a:xfrm>
            <a:off x="323528" y="0"/>
            <a:ext cx="8352928" cy="6597352"/>
          </a:xfrm>
          <a:prstGeom prst="triangle">
            <a:avLst>
              <a:gd name="adj" fmla="val 50195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Ισοσκελές τρίγωνο 2"/>
          <p:cNvSpPr/>
          <p:nvPr/>
        </p:nvSpPr>
        <p:spPr>
          <a:xfrm>
            <a:off x="2803646" y="2636912"/>
            <a:ext cx="3600400" cy="30963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000" dirty="0" smtClean="0"/>
              <a:t>κλάδος</a:t>
            </a:r>
            <a:endParaRPr lang="el-GR" sz="4000" dirty="0"/>
          </a:p>
        </p:txBody>
      </p:sp>
      <p:sp>
        <p:nvSpPr>
          <p:cNvPr id="4" name="Έλλειψη 3"/>
          <p:cNvSpPr/>
          <p:nvPr/>
        </p:nvSpPr>
        <p:spPr>
          <a:xfrm>
            <a:off x="323528" y="5085184"/>
            <a:ext cx="3096344" cy="129614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600" dirty="0" smtClean="0">
                <a:solidFill>
                  <a:schemeClr val="tx1"/>
                </a:solidFill>
              </a:rPr>
              <a:t>ποιότητα</a:t>
            </a:r>
            <a:endParaRPr lang="el-GR" sz="3600" dirty="0">
              <a:solidFill>
                <a:schemeClr val="tx1"/>
              </a:solidFill>
            </a:endParaRPr>
          </a:p>
        </p:txBody>
      </p:sp>
      <p:sp>
        <p:nvSpPr>
          <p:cNvPr id="5" name="Έλλειψη 4"/>
          <p:cNvSpPr/>
          <p:nvPr/>
        </p:nvSpPr>
        <p:spPr>
          <a:xfrm>
            <a:off x="5724128" y="5085184"/>
            <a:ext cx="3240359" cy="129614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600" dirty="0" smtClean="0">
                <a:solidFill>
                  <a:schemeClr val="tx1"/>
                </a:solidFill>
              </a:rPr>
              <a:t>υπηρεσίες</a:t>
            </a:r>
            <a:endParaRPr lang="el-GR" sz="3600" dirty="0">
              <a:solidFill>
                <a:schemeClr val="tx1"/>
              </a:solidFill>
            </a:endParaRPr>
          </a:p>
        </p:txBody>
      </p:sp>
      <p:sp>
        <p:nvSpPr>
          <p:cNvPr id="6" name="Έλλειψη 5"/>
          <p:cNvSpPr/>
          <p:nvPr/>
        </p:nvSpPr>
        <p:spPr>
          <a:xfrm>
            <a:off x="3419872" y="1772816"/>
            <a:ext cx="216024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600" dirty="0" smtClean="0">
                <a:solidFill>
                  <a:schemeClr val="tx1"/>
                </a:solidFill>
              </a:rPr>
              <a:t>τιμές</a:t>
            </a:r>
            <a:endParaRPr lang="el-GR" sz="3600" dirty="0">
              <a:solidFill>
                <a:schemeClr val="tx1"/>
              </a:solidFill>
            </a:endParaRPr>
          </a:p>
        </p:txBody>
      </p:sp>
      <p:sp>
        <p:nvSpPr>
          <p:cNvPr id="7" name="Κύβος 6"/>
          <p:cNvSpPr/>
          <p:nvPr/>
        </p:nvSpPr>
        <p:spPr>
          <a:xfrm>
            <a:off x="650706" y="404664"/>
            <a:ext cx="7593702" cy="1080120"/>
          </a:xfrm>
          <a:prstGeom prst="cub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800" dirty="0" smtClean="0"/>
              <a:t>Το τρίγωνο της επιβίωσης </a:t>
            </a:r>
            <a:endParaRPr lang="el-GR" sz="4800" dirty="0"/>
          </a:p>
        </p:txBody>
      </p:sp>
    </p:spTree>
    <p:extLst>
      <p:ext uri="{BB962C8B-B14F-4D97-AF65-F5344CB8AC3E}">
        <p14:creationId xmlns:p14="http://schemas.microsoft.com/office/powerpoint/2010/main" xmlns="" val="1403331444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Έλλειψη 3"/>
          <p:cNvSpPr/>
          <p:nvPr/>
        </p:nvSpPr>
        <p:spPr>
          <a:xfrm>
            <a:off x="107504" y="980728"/>
            <a:ext cx="3024336" cy="21602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l-GR" dirty="0" smtClean="0"/>
          </a:p>
          <a:p>
            <a:pPr algn="ctr"/>
            <a:endParaRPr lang="el-GR" sz="2800" dirty="0" smtClean="0"/>
          </a:p>
          <a:p>
            <a:pPr algn="ctr"/>
            <a:r>
              <a:rPr lang="el-GR" sz="2800" dirty="0" smtClean="0"/>
              <a:t>Εξειδίκευση </a:t>
            </a:r>
          </a:p>
          <a:p>
            <a:pPr algn="ctr"/>
            <a:r>
              <a:rPr lang="el-GR" sz="2800" dirty="0" smtClean="0"/>
              <a:t>Σε  μικρά τμήματα</a:t>
            </a:r>
          </a:p>
          <a:p>
            <a:pPr algn="ctr"/>
            <a:r>
              <a:rPr lang="el-GR" sz="2800" dirty="0" smtClean="0"/>
              <a:t>Αγοράς</a:t>
            </a:r>
            <a:endParaRPr lang="en-US" sz="2800" dirty="0" smtClean="0"/>
          </a:p>
          <a:p>
            <a:pPr algn="ctr"/>
            <a:r>
              <a:rPr lang="en-US" sz="2800" dirty="0" smtClean="0"/>
              <a:t>consumer</a:t>
            </a:r>
            <a:endParaRPr lang="el-GR" sz="2800" dirty="0" smtClean="0"/>
          </a:p>
          <a:p>
            <a:pPr algn="ctr"/>
            <a:endParaRPr lang="el-GR" dirty="0"/>
          </a:p>
          <a:p>
            <a:pPr algn="ctr"/>
            <a:endParaRPr lang="el-GR" dirty="0" smtClean="0"/>
          </a:p>
          <a:p>
            <a:pPr algn="ctr"/>
            <a:endParaRPr lang="el-GR" dirty="0"/>
          </a:p>
          <a:p>
            <a:pPr algn="ctr"/>
            <a:endParaRPr lang="el-GR" dirty="0"/>
          </a:p>
        </p:txBody>
      </p:sp>
      <p:sp>
        <p:nvSpPr>
          <p:cNvPr id="3" name="Εξάγωνο 2"/>
          <p:cNvSpPr/>
          <p:nvPr/>
        </p:nvSpPr>
        <p:spPr>
          <a:xfrm>
            <a:off x="2922408" y="2348880"/>
            <a:ext cx="3240360" cy="259228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 smtClean="0"/>
              <a:t>Μαθήματα </a:t>
            </a:r>
          </a:p>
          <a:p>
            <a:pPr algn="ctr"/>
            <a:r>
              <a:rPr lang="el-GR" sz="2800" dirty="0"/>
              <a:t>α</a:t>
            </a:r>
            <a:r>
              <a:rPr lang="el-GR" sz="2800" dirty="0" smtClean="0"/>
              <a:t>πό </a:t>
            </a:r>
          </a:p>
          <a:p>
            <a:pPr algn="ctr"/>
            <a:r>
              <a:rPr lang="el-GR" sz="2800" dirty="0"/>
              <a:t>π</a:t>
            </a:r>
            <a:r>
              <a:rPr lang="el-GR" sz="2800" dirty="0" smtClean="0"/>
              <a:t>ετυχημένες</a:t>
            </a:r>
          </a:p>
          <a:p>
            <a:pPr algn="ctr"/>
            <a:r>
              <a:rPr lang="el-GR" sz="2800" dirty="0" smtClean="0"/>
              <a:t>ΜΜΕ</a:t>
            </a:r>
            <a:endParaRPr lang="el-GR" sz="2800" dirty="0"/>
          </a:p>
        </p:txBody>
      </p:sp>
      <p:sp>
        <p:nvSpPr>
          <p:cNvPr id="5" name="Έλλειψη 4"/>
          <p:cNvSpPr/>
          <p:nvPr/>
        </p:nvSpPr>
        <p:spPr>
          <a:xfrm>
            <a:off x="5883053" y="4465003"/>
            <a:ext cx="2850502" cy="201622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200" dirty="0" smtClean="0"/>
              <a:t>Ισχυρή </a:t>
            </a:r>
          </a:p>
          <a:p>
            <a:pPr algn="ctr"/>
            <a:r>
              <a:rPr lang="el-GR" sz="3200" dirty="0" smtClean="0"/>
              <a:t>Ηγεσία </a:t>
            </a:r>
          </a:p>
          <a:p>
            <a:pPr algn="ctr"/>
            <a:r>
              <a:rPr lang="el-GR" sz="3200" dirty="0"/>
              <a:t>μ</a:t>
            </a:r>
            <a:r>
              <a:rPr lang="el-GR" sz="3200" dirty="0" smtClean="0"/>
              <a:t>ε όραμα</a:t>
            </a:r>
            <a:endParaRPr lang="el-GR" sz="3200" dirty="0"/>
          </a:p>
        </p:txBody>
      </p:sp>
      <p:sp>
        <p:nvSpPr>
          <p:cNvPr id="6" name="Έλλειψη 5"/>
          <p:cNvSpPr/>
          <p:nvPr/>
        </p:nvSpPr>
        <p:spPr>
          <a:xfrm>
            <a:off x="5796136" y="980728"/>
            <a:ext cx="3024336" cy="208823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600" dirty="0" smtClean="0"/>
              <a:t>Εστίαση </a:t>
            </a:r>
          </a:p>
          <a:p>
            <a:pPr algn="ctr"/>
            <a:r>
              <a:rPr lang="el-GR" sz="3600" dirty="0"/>
              <a:t>σ</a:t>
            </a:r>
            <a:r>
              <a:rPr lang="el-GR" sz="3600" dirty="0" smtClean="0"/>
              <a:t>τον πελάτη </a:t>
            </a:r>
            <a:endParaRPr lang="el-GR" sz="3600" dirty="0"/>
          </a:p>
        </p:txBody>
      </p:sp>
      <p:sp>
        <p:nvSpPr>
          <p:cNvPr id="7" name="Έλλειψη 6"/>
          <p:cNvSpPr/>
          <p:nvPr/>
        </p:nvSpPr>
        <p:spPr>
          <a:xfrm>
            <a:off x="107504" y="4437112"/>
            <a:ext cx="3312368" cy="21602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 smtClean="0"/>
              <a:t>Καινοτομίες</a:t>
            </a:r>
          </a:p>
          <a:p>
            <a:pPr algn="ctr"/>
            <a:r>
              <a:rPr lang="el-GR" sz="2800" dirty="0" smtClean="0"/>
              <a:t>πρωτοπορίες</a:t>
            </a:r>
            <a:endParaRPr lang="el-GR" sz="2800" dirty="0"/>
          </a:p>
        </p:txBody>
      </p:sp>
      <p:sp>
        <p:nvSpPr>
          <p:cNvPr id="11" name="Ραβδωτό δεξιό βέλος 10"/>
          <p:cNvSpPr/>
          <p:nvPr/>
        </p:nvSpPr>
        <p:spPr>
          <a:xfrm rot="12895539">
            <a:off x="2562369" y="2852936"/>
            <a:ext cx="72008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Ραβδωτό δεξιό βέλος 11"/>
          <p:cNvSpPr/>
          <p:nvPr/>
        </p:nvSpPr>
        <p:spPr>
          <a:xfrm rot="19470219">
            <a:off x="5796242" y="2851247"/>
            <a:ext cx="72008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Ραβδωτό δεξιό βέλος 12"/>
          <p:cNvSpPr/>
          <p:nvPr/>
        </p:nvSpPr>
        <p:spPr>
          <a:xfrm rot="8492728">
            <a:off x="2771800" y="4314530"/>
            <a:ext cx="72008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Ραβδωτό δεξιό βέλος 13"/>
          <p:cNvSpPr/>
          <p:nvPr/>
        </p:nvSpPr>
        <p:spPr>
          <a:xfrm rot="2171465">
            <a:off x="5710952" y="4248978"/>
            <a:ext cx="72008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Κύβος 14"/>
          <p:cNvSpPr/>
          <p:nvPr/>
        </p:nvSpPr>
        <p:spPr>
          <a:xfrm>
            <a:off x="251520" y="116632"/>
            <a:ext cx="8482035" cy="720080"/>
          </a:xfrm>
          <a:prstGeom prst="cub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400" dirty="0" smtClean="0"/>
              <a:t>Στρατηγικές  επιτυχίας για ΜΜΕ</a:t>
            </a:r>
            <a:endParaRPr lang="el-GR" sz="4400" dirty="0"/>
          </a:p>
        </p:txBody>
      </p:sp>
    </p:spTree>
    <p:extLst>
      <p:ext uri="{BB962C8B-B14F-4D97-AF65-F5344CB8AC3E}">
        <p14:creationId xmlns:p14="http://schemas.microsoft.com/office/powerpoint/2010/main" xmlns="" val="1076313414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07504" y="332656"/>
            <a:ext cx="8712968" cy="156966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 algn="ctr"/>
            <a:r>
              <a:rPr lang="el-GR" sz="3200" b="1" dirty="0" smtClean="0">
                <a:solidFill>
                  <a:schemeClr val="bg1"/>
                </a:solidFill>
              </a:rPr>
              <a:t>ΔΕΚΑ  ΑΠΟΤΕΛΕΣΜΑΤΙΚΕΣ ΚΙΝΗΣΕΙΣ </a:t>
            </a:r>
          </a:p>
          <a:p>
            <a:pPr lvl="0" algn="ctr"/>
            <a:r>
              <a:rPr lang="el-GR" sz="3200" b="1" dirty="0" smtClean="0">
                <a:solidFill>
                  <a:schemeClr val="bg1"/>
                </a:solidFill>
              </a:rPr>
              <a:t>ΤΩΝ ΜΜΕ </a:t>
            </a:r>
          </a:p>
          <a:p>
            <a:pPr lvl="0" algn="ctr"/>
            <a:r>
              <a:rPr lang="el-GR" sz="3200" b="1" dirty="0" smtClean="0">
                <a:solidFill>
                  <a:schemeClr val="bg1"/>
                </a:solidFill>
              </a:rPr>
              <a:t> ΣΕ ΠΕΡΙΟΔΟ ΚΡΙΣΗΣ</a:t>
            </a:r>
            <a:endParaRPr lang="el-GR" sz="3200" b="1" dirty="0">
              <a:solidFill>
                <a:schemeClr val="bg1"/>
              </a:solidFill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259904" y="2348880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AutoNum type="arabicPeriod"/>
            </a:pPr>
            <a:r>
              <a:rPr lang="el-GR" sz="5400" dirty="0" smtClean="0"/>
              <a:t>Ευκαιρίες </a:t>
            </a:r>
          </a:p>
          <a:p>
            <a:pPr marL="514350" lvl="0" indent="-514350">
              <a:buAutoNum type="arabicPeriod"/>
            </a:pPr>
            <a:r>
              <a:rPr lang="el-GR" sz="5400" dirty="0" smtClean="0"/>
              <a:t>Προϊόντα/υπηρεσίες</a:t>
            </a:r>
          </a:p>
          <a:p>
            <a:pPr marL="514350" lvl="0" indent="-514350">
              <a:buAutoNum type="arabicPeriod"/>
            </a:pPr>
            <a:r>
              <a:rPr lang="el-GR" sz="5400" dirty="0" smtClean="0"/>
              <a:t>Εξωστρέφεια</a:t>
            </a:r>
          </a:p>
          <a:p>
            <a:pPr marL="514350" lvl="0" indent="-514350">
              <a:buAutoNum type="arabicPeriod"/>
            </a:pPr>
            <a:r>
              <a:rPr lang="el-GR" sz="5400" dirty="0" smtClean="0"/>
              <a:t>Διαφοροποίηση</a:t>
            </a:r>
          </a:p>
          <a:p>
            <a:pPr marL="514350" lvl="0" indent="-514350">
              <a:buAutoNum type="arabicPeriod"/>
            </a:pPr>
            <a:r>
              <a:rPr lang="el-GR" sz="5400" dirty="0" smtClean="0"/>
              <a:t>Καινοτομία</a:t>
            </a:r>
            <a:endParaRPr lang="el-GR" sz="5400" dirty="0"/>
          </a:p>
        </p:txBody>
      </p:sp>
    </p:spTree>
    <p:extLst>
      <p:ext uri="{BB962C8B-B14F-4D97-AF65-F5344CB8AC3E}">
        <p14:creationId xmlns:p14="http://schemas.microsoft.com/office/powerpoint/2010/main" xmlns="" val="3743365476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07504" y="332656"/>
            <a:ext cx="8712968" cy="156966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 algn="ctr"/>
            <a:r>
              <a:rPr lang="el-GR" sz="3200" b="1" dirty="0" smtClean="0">
                <a:solidFill>
                  <a:schemeClr val="bg1"/>
                </a:solidFill>
              </a:rPr>
              <a:t>ΔΕΚΑ  ΑΠΟΤΕΛΕΣΜΑΤΙΚΕΣ ΚΙΝΗΣΕΙΣ </a:t>
            </a:r>
          </a:p>
          <a:p>
            <a:pPr lvl="0" algn="ctr"/>
            <a:r>
              <a:rPr lang="el-GR" sz="3200" b="1" dirty="0" smtClean="0">
                <a:solidFill>
                  <a:schemeClr val="bg1"/>
                </a:solidFill>
              </a:rPr>
              <a:t>ΤΩΝ ΜΜΕ </a:t>
            </a:r>
          </a:p>
          <a:p>
            <a:pPr lvl="0" algn="ctr"/>
            <a:r>
              <a:rPr lang="el-GR" sz="3200" b="1" dirty="0" smtClean="0">
                <a:solidFill>
                  <a:schemeClr val="bg1"/>
                </a:solidFill>
              </a:rPr>
              <a:t> ΣΕ ΠΕΡΙΟΔΟ ΚΡΙΣΗΣ</a:t>
            </a:r>
            <a:endParaRPr lang="el-GR" sz="3200" b="1" dirty="0">
              <a:solidFill>
                <a:schemeClr val="bg1"/>
              </a:solidFill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259904" y="2348880"/>
            <a:ext cx="87129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4400" dirty="0" smtClean="0"/>
              <a:t>6. Προϋπολογισμός-Ισολογισμός</a:t>
            </a:r>
          </a:p>
          <a:p>
            <a:pPr lvl="0"/>
            <a:r>
              <a:rPr lang="el-GR" sz="4400" dirty="0" smtClean="0"/>
              <a:t>7. Προγράμματα</a:t>
            </a:r>
          </a:p>
          <a:p>
            <a:pPr lvl="0"/>
            <a:r>
              <a:rPr lang="el-GR" sz="4400" dirty="0" smtClean="0"/>
              <a:t>8. Νεκρό Σημείο</a:t>
            </a:r>
          </a:p>
          <a:p>
            <a:pPr lvl="0"/>
            <a:r>
              <a:rPr lang="el-GR" sz="4400" dirty="0" smtClean="0"/>
              <a:t>9. Χρηματοδότηση, ρευστότητα</a:t>
            </a:r>
          </a:p>
          <a:p>
            <a:pPr lvl="0"/>
            <a:r>
              <a:rPr lang="el-GR" sz="4400" dirty="0" smtClean="0"/>
              <a:t>10…….</a:t>
            </a:r>
            <a:endParaRPr lang="el-GR" sz="4400" dirty="0"/>
          </a:p>
        </p:txBody>
      </p:sp>
    </p:spTree>
    <p:extLst>
      <p:ext uri="{BB962C8B-B14F-4D97-AF65-F5344CB8AC3E}">
        <p14:creationId xmlns:p14="http://schemas.microsoft.com/office/powerpoint/2010/main" xmlns="" val="3126436216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l-GR" sz="3200"/>
              <a:t>ΚΛΑΣΣΙΚΟ ΙΕΡΑΡΧΙΚΟ ΜΟΝΤΕΛΟ</a:t>
            </a:r>
          </a:p>
        </p:txBody>
      </p:sp>
      <p:pic>
        <p:nvPicPr>
          <p:cNvPr id="23563" name="Picture 11" descr="ee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16013" y="1989138"/>
            <a:ext cx="3328987" cy="41767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060575"/>
            <a:ext cx="4392613" cy="4114800"/>
          </a:xfrm>
        </p:spPr>
        <p:txBody>
          <a:bodyPr>
            <a:normAutofit fontScale="92500"/>
          </a:bodyPr>
          <a:lstStyle/>
          <a:p>
            <a:pPr>
              <a:lnSpc>
                <a:spcPct val="130000"/>
              </a:lnSpc>
            </a:pPr>
            <a:r>
              <a:rPr lang="el-GR" sz="2800"/>
              <a:t>Έλεγχος (</a:t>
            </a:r>
            <a:r>
              <a:rPr lang="en-US" sz="2800"/>
              <a:t>Control)</a:t>
            </a:r>
          </a:p>
          <a:p>
            <a:pPr>
              <a:lnSpc>
                <a:spcPct val="130000"/>
              </a:lnSpc>
            </a:pPr>
            <a:r>
              <a:rPr lang="el-GR" sz="2800"/>
              <a:t>Οδηγίες</a:t>
            </a:r>
            <a:r>
              <a:rPr lang="en-US" sz="2800"/>
              <a:t> (Orders)</a:t>
            </a:r>
          </a:p>
          <a:p>
            <a:pPr>
              <a:lnSpc>
                <a:spcPct val="130000"/>
              </a:lnSpc>
            </a:pPr>
            <a:r>
              <a:rPr lang="el-GR" sz="2800"/>
              <a:t>Λειτουργίες (</a:t>
            </a:r>
            <a:r>
              <a:rPr lang="en-US" sz="2800"/>
              <a:t>Function)</a:t>
            </a:r>
          </a:p>
          <a:p>
            <a:pPr>
              <a:lnSpc>
                <a:spcPct val="130000"/>
              </a:lnSpc>
            </a:pPr>
            <a:r>
              <a:rPr lang="el-GR" sz="2800"/>
              <a:t>Κάθετα</a:t>
            </a:r>
            <a:r>
              <a:rPr lang="en-US" sz="2800"/>
              <a:t> (Vertical)</a:t>
            </a:r>
          </a:p>
          <a:p>
            <a:pPr>
              <a:lnSpc>
                <a:spcPct val="130000"/>
              </a:lnSpc>
            </a:pPr>
            <a:r>
              <a:rPr lang="el-GR" sz="2800"/>
              <a:t>Εσωστρέφεια(</a:t>
            </a:r>
            <a:r>
              <a:rPr lang="en-US" sz="2800"/>
              <a:t>Internal)</a:t>
            </a:r>
          </a:p>
          <a:p>
            <a:pPr>
              <a:lnSpc>
                <a:spcPct val="130000"/>
              </a:lnSpc>
            </a:pPr>
            <a:r>
              <a:rPr lang="el-GR" sz="2800"/>
              <a:t>Σταθερότητα (</a:t>
            </a:r>
            <a:r>
              <a:rPr lang="en-US" sz="2800"/>
              <a:t>Vertical)</a:t>
            </a:r>
            <a:endParaRPr lang="el-GR" sz="2800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547813" y="5084763"/>
            <a:ext cx="2303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  <a:latin typeface="Garamond" pitchFamily="18" charset="0"/>
              <a:cs typeface="Arial" charset="0"/>
            </a:endParaRP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763713" y="43656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  <a:latin typeface="Garamond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567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/>
              <a:t>ΟΡΓΑΝΙΚΟ ΜΟΝΤΕΛΟ</a:t>
            </a:r>
          </a:p>
        </p:txBody>
      </p:sp>
      <p:pic>
        <p:nvPicPr>
          <p:cNvPr id="25608" name="Picture 8" descr="SXHMA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44563" y="1989138"/>
            <a:ext cx="3627437" cy="41767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133600"/>
            <a:ext cx="4500562" cy="43275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/>
              <a:t>Συμμετοχή (</a:t>
            </a:r>
            <a:r>
              <a:rPr lang="en-US" sz="2400"/>
              <a:t>Participation)</a:t>
            </a:r>
          </a:p>
          <a:p>
            <a:pPr>
              <a:lnSpc>
                <a:spcPct val="150000"/>
              </a:lnSpc>
            </a:pPr>
            <a:r>
              <a:rPr lang="el-GR" sz="2400"/>
              <a:t>Συναίνεση (</a:t>
            </a:r>
            <a:r>
              <a:rPr lang="en-US" sz="2400"/>
              <a:t>Agreement)</a:t>
            </a:r>
          </a:p>
          <a:p>
            <a:pPr>
              <a:lnSpc>
                <a:spcPct val="150000"/>
              </a:lnSpc>
            </a:pPr>
            <a:r>
              <a:rPr lang="el-GR" sz="2400"/>
              <a:t>Έργο (</a:t>
            </a:r>
            <a:r>
              <a:rPr lang="en-US" sz="2400"/>
              <a:t>Task)</a:t>
            </a:r>
          </a:p>
          <a:p>
            <a:pPr>
              <a:lnSpc>
                <a:spcPct val="150000"/>
              </a:lnSpc>
            </a:pPr>
            <a:r>
              <a:rPr lang="el-GR" sz="2400"/>
              <a:t>Οριζόντια</a:t>
            </a:r>
            <a:r>
              <a:rPr lang="en-US" sz="2400"/>
              <a:t> (Horizontal)</a:t>
            </a:r>
          </a:p>
          <a:p>
            <a:pPr>
              <a:lnSpc>
                <a:spcPct val="150000"/>
              </a:lnSpc>
            </a:pPr>
            <a:r>
              <a:rPr lang="el-GR" sz="2400"/>
              <a:t>Εξωτερικότητα (</a:t>
            </a:r>
            <a:r>
              <a:rPr lang="en-US" sz="2400"/>
              <a:t>External)</a:t>
            </a:r>
          </a:p>
          <a:p>
            <a:pPr>
              <a:lnSpc>
                <a:spcPct val="150000"/>
              </a:lnSpc>
            </a:pPr>
            <a:r>
              <a:rPr lang="el-GR" sz="2400"/>
              <a:t>Αλλαγή (</a:t>
            </a:r>
            <a:r>
              <a:rPr lang="en-US" sz="2400"/>
              <a:t>Change)</a:t>
            </a:r>
            <a:endParaRPr lang="el-GR" sz="2400"/>
          </a:p>
        </p:txBody>
      </p:sp>
    </p:spTree>
    <p:extLst>
      <p:ext uri="{BB962C8B-B14F-4D97-AF65-F5344CB8AC3E}">
        <p14:creationId xmlns:p14="http://schemas.microsoft.com/office/powerpoint/2010/main" xmlns="" val="3604135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AutoShape 5"/>
          <p:cNvSpPr>
            <a:spLocks noChangeArrowheads="1"/>
          </p:cNvSpPr>
          <p:nvPr/>
        </p:nvSpPr>
        <p:spPr bwMode="auto">
          <a:xfrm rot="-2390262">
            <a:off x="508000" y="1576388"/>
            <a:ext cx="7632700" cy="302418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908050"/>
            <a:ext cx="8101012" cy="48974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3600"/>
              <a:t>ΤΟ  ΠΕΡΙΒΑΛΛΟΝ ΤΟΥ 21ου ΑΙΩΝΑ </a:t>
            </a:r>
            <a:br>
              <a:rPr lang="el-GR" sz="3600"/>
            </a:br>
            <a:r>
              <a:rPr lang="el-GR" sz="3600"/>
              <a:t>&amp; </a:t>
            </a:r>
            <a:br>
              <a:rPr lang="el-GR" sz="3600"/>
            </a:br>
            <a:r>
              <a:rPr lang="el-GR" sz="3600"/>
              <a:t>ΝΕΕΣ ΤΑΣΕΙΣ ΤΟΥ ΜΑΝΑΤΖΜΕΝΤ</a:t>
            </a:r>
          </a:p>
        </p:txBody>
      </p:sp>
    </p:spTree>
    <p:extLst>
      <p:ext uri="{BB962C8B-B14F-4D97-AF65-F5344CB8AC3E}">
        <p14:creationId xmlns:p14="http://schemas.microsoft.com/office/powerpoint/2010/main" xmlns="" val="20625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SXHMA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 w="5715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51830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/>
              <a:t>Μάνατζμεντ των Αλλαγών</a:t>
            </a:r>
          </a:p>
        </p:txBody>
      </p:sp>
      <p:pic>
        <p:nvPicPr>
          <p:cNvPr id="29702" name="Picture 6" descr="SXHMA 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76672"/>
            <a:ext cx="8352928" cy="496855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28373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3200" dirty="0"/>
              <a:t>Μάνατζμεντ Πληροφοριών Διοίκησης</a:t>
            </a:r>
          </a:p>
        </p:txBody>
      </p:sp>
      <p:pic>
        <p:nvPicPr>
          <p:cNvPr id="30725" name="Picture 5" descr="SXHMA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76672"/>
            <a:ext cx="8208912" cy="504055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777785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 rot="20181578">
            <a:off x="499822" y="1731885"/>
            <a:ext cx="5080090" cy="1224136"/>
          </a:xfrm>
        </p:spPr>
        <p:txBody>
          <a:bodyPr>
            <a:normAutofit fontScale="90000"/>
          </a:bodyPr>
          <a:lstStyle/>
          <a:p>
            <a:r>
              <a:rPr lang="el-GR" sz="7200" dirty="0" smtClean="0"/>
              <a:t>Μύθος </a:t>
            </a:r>
            <a:r>
              <a:rPr lang="el-GR" sz="7200" dirty="0"/>
              <a:t>1</a:t>
            </a:r>
            <a:r>
              <a:rPr lang="el-GR" sz="7200" baseline="30000" dirty="0"/>
              <a:t>ος</a:t>
            </a:r>
            <a:r>
              <a:rPr lang="el-GR" sz="7200" dirty="0"/>
              <a:t> </a:t>
            </a:r>
            <a:br>
              <a:rPr lang="el-GR" sz="7200" dirty="0"/>
            </a:br>
            <a:endParaRPr lang="el-GR" sz="7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type="subTitle" idx="1"/>
          </p:nvPr>
        </p:nvSpPr>
        <p:spPr>
          <a:xfrm>
            <a:off x="722376" y="2564904"/>
            <a:ext cx="7772400" cy="3672408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l-GR" sz="5400" b="1" dirty="0" smtClean="0">
                <a:effectLst/>
              </a:rPr>
              <a:t>Οι οικονομικές </a:t>
            </a:r>
            <a:r>
              <a:rPr lang="el-GR" sz="5400" b="1" dirty="0">
                <a:effectLst/>
              </a:rPr>
              <a:t>κρίσεις δεν προσφέρονται για επιχειρηματικότητα</a:t>
            </a:r>
            <a:r>
              <a:rPr lang="el-GR" sz="5400" b="1" dirty="0" smtClean="0">
                <a:effectLst/>
              </a:rPr>
              <a:t>.</a:t>
            </a:r>
            <a:endParaRPr lang="el-GR" sz="5400" dirty="0"/>
          </a:p>
        </p:txBody>
      </p:sp>
    </p:spTree>
    <p:extLst>
      <p:ext uri="{BB962C8B-B14F-4D97-AF65-F5344CB8AC3E}">
        <p14:creationId xmlns:p14="http://schemas.microsoft.com/office/powerpoint/2010/main" xmlns="" val="7895906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Rectangle 7"/>
          <p:cNvSpPr>
            <a:spLocks noGrp="1" noChangeArrowheads="1"/>
          </p:cNvSpPr>
          <p:nvPr>
            <p:ph type="title"/>
          </p:nvPr>
        </p:nvSpPr>
        <p:spPr>
          <a:xfrm>
            <a:off x="502920" y="5517232"/>
            <a:ext cx="8183880" cy="517808"/>
          </a:xfrm>
          <a:noFill/>
          <a:ln/>
        </p:spPr>
        <p:txBody>
          <a:bodyPr>
            <a:normAutofit fontScale="90000"/>
          </a:bodyPr>
          <a:lstStyle/>
          <a:p>
            <a:r>
              <a:rPr lang="el-GR" sz="3200" dirty="0"/>
              <a:t>Μάνατζμεντ Πληροφοριών Διοίκησης</a:t>
            </a:r>
          </a:p>
        </p:txBody>
      </p:sp>
      <p:pic>
        <p:nvPicPr>
          <p:cNvPr id="31750" name="Picture 6" descr="SXHMA 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30225"/>
            <a:ext cx="8352927" cy="498700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865826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/>
              <a:t>Διαχείριση της Τεχνολογίας</a:t>
            </a:r>
          </a:p>
        </p:txBody>
      </p:sp>
      <p:pic>
        <p:nvPicPr>
          <p:cNvPr id="32773" name="Picture 5" descr="SXHMA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6672"/>
            <a:ext cx="8352928" cy="496855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4844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7"/>
          <p:cNvSpPr>
            <a:spLocks noGrp="1" noChangeArrowheads="1"/>
          </p:cNvSpPr>
          <p:nvPr>
            <p:ph type="title"/>
          </p:nvPr>
        </p:nvSpPr>
        <p:spPr>
          <a:xfrm>
            <a:off x="467544" y="5877272"/>
            <a:ext cx="8183880" cy="619512"/>
          </a:xfrm>
          <a:noFill/>
          <a:ln/>
        </p:spPr>
        <p:txBody>
          <a:bodyPr>
            <a:normAutofit fontScale="90000"/>
          </a:bodyPr>
          <a:lstStyle/>
          <a:p>
            <a:r>
              <a:rPr lang="el-GR" sz="3200" dirty="0"/>
              <a:t>ΜΑΝΑΤΖΜΕΝΤ ΟΛΙΚΗΣ ΠΟΙΟΤΗΤΑΣ</a:t>
            </a:r>
          </a:p>
        </p:txBody>
      </p:sp>
      <p:pic>
        <p:nvPicPr>
          <p:cNvPr id="39945" name="Picture 9" descr="SXHMA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6672"/>
            <a:ext cx="8424936" cy="51845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30718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SXHMA 1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96080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1" name="Picture 7" descr="SXHMA 1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49269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4522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l-GR" sz="4000" dirty="0"/>
              <a:t>Ψηφιακές Εφαρμογές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e-business</a:t>
            </a:r>
            <a:endParaRPr lang="el-GR" sz="4000" dirty="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548680"/>
            <a:ext cx="8215064" cy="4752528"/>
          </a:xfrm>
          <a:solidFill>
            <a:schemeClr val="tx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mail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Πώληση μέσω του διαδικτύου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sell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Ηλεκτρονικές αγορές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Shopping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marketplaces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Εικονικό κατάστημα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shop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Ηλεκτρονικά εμπορικά κέντρα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Shopping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mail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Πλαστικό χρήμα, ψηφιακό χρήμα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Digital Cash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ηλεκτρονικά πορτοφόλια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Walles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Ηλεκτρονικές επιταγές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Checks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 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Ηλεκτρονικό Εμπόριο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EDI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Ψηφιακές δημοπρασίες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auction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 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business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,  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,  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banking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, 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l-GR" sz="16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Αναδιοργάνωση (</a:t>
            </a:r>
            <a:r>
              <a:rPr lang="en-US" sz="1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Renginering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των συστημάτων μας, Εσωτερικά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Intranet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και εξωτερικά 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extranet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δικτύων πληροφόρησης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Ηλεκτρονική τροφοδοσία και η διαχείριση αποθεμάτων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Supply Chain Management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Logistics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Ηλεκτρονικό μάρκετινγκ (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 sz="1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arketing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Ηλεκτρονικό γραφείο (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office</a:t>
            </a:r>
            <a:r>
              <a:rPr lang="el-GR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  <a:r>
              <a:rPr lang="el-GR" sz="1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7521133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 descr="SXHMA 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358936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584" y="548680"/>
            <a:ext cx="7543800" cy="5184576"/>
          </a:xfrm>
          <a:solidFill>
            <a:schemeClr val="bg2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l-GR" sz="6000" dirty="0">
                <a:solidFill>
                  <a:schemeClr val="bg1"/>
                </a:solidFill>
              </a:rPr>
              <a:t>«Αν συνεχίσουμε να διοικούμε με το παλιό, γερνάμε </a:t>
            </a:r>
            <a:r>
              <a:rPr lang="el-GR" sz="6000">
                <a:solidFill>
                  <a:schemeClr val="bg1"/>
                </a:solidFill>
              </a:rPr>
              <a:t>και </a:t>
            </a:r>
            <a:r>
              <a:rPr lang="el-GR" sz="6000" smtClean="0">
                <a:solidFill>
                  <a:schemeClr val="bg1"/>
                </a:solidFill>
              </a:rPr>
              <a:t>’</a:t>
            </a:r>
            <a:r>
              <a:rPr lang="el-GR" sz="6000" dirty="0" err="1" smtClean="0">
                <a:solidFill>
                  <a:schemeClr val="bg1"/>
                </a:solidFill>
              </a:rPr>
              <a:t>μεις</a:t>
            </a:r>
            <a:r>
              <a:rPr lang="el-GR" sz="6000" dirty="0" smtClean="0">
                <a:solidFill>
                  <a:schemeClr val="bg1"/>
                </a:solidFill>
              </a:rPr>
              <a:t> </a:t>
            </a:r>
            <a:r>
              <a:rPr lang="el-GR" sz="6000" dirty="0">
                <a:solidFill>
                  <a:schemeClr val="bg1"/>
                </a:solidFill>
              </a:rPr>
              <a:t>μέσα</a:t>
            </a:r>
            <a:br>
              <a:rPr lang="el-GR" sz="6000" dirty="0">
                <a:solidFill>
                  <a:schemeClr val="bg1"/>
                </a:solidFill>
              </a:rPr>
            </a:br>
            <a:r>
              <a:rPr lang="el-GR" sz="6000" dirty="0">
                <a:solidFill>
                  <a:schemeClr val="bg1"/>
                </a:solidFill>
              </a:rPr>
              <a:t> σ’ αυτό».</a:t>
            </a:r>
            <a:br>
              <a:rPr lang="el-GR" sz="6000" dirty="0">
                <a:solidFill>
                  <a:schemeClr val="bg1"/>
                </a:solidFill>
              </a:rPr>
            </a:br>
            <a:r>
              <a:rPr lang="el-GR" dirty="0">
                <a:solidFill>
                  <a:schemeClr val="bg1"/>
                </a:solidFill>
              </a:rPr>
              <a:t>                            </a:t>
            </a:r>
            <a:r>
              <a:rPr lang="el-GR" sz="1600" dirty="0">
                <a:solidFill>
                  <a:schemeClr val="bg1"/>
                </a:solidFill>
              </a:rPr>
              <a:t>Δανέζικη παροιμία</a:t>
            </a:r>
            <a:r>
              <a:rPr lang="el-GR" dirty="0">
                <a:solidFill>
                  <a:schemeClr val="bg1"/>
                </a:solidFill>
              </a:rPr>
              <a:t/>
            </a:r>
            <a:br>
              <a:rPr lang="el-GR" dirty="0">
                <a:solidFill>
                  <a:schemeClr val="bg1"/>
                </a:solidFill>
              </a:rPr>
            </a:b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83802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259632" y="2666609"/>
            <a:ext cx="671530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6600" dirty="0"/>
              <a:t>Σας ευχαριστώ.</a:t>
            </a:r>
          </a:p>
        </p:txBody>
      </p:sp>
    </p:spTree>
    <p:extLst>
      <p:ext uri="{BB962C8B-B14F-4D97-AF65-F5344CB8AC3E}">
        <p14:creationId xmlns:p14="http://schemas.microsoft.com/office/powerpoint/2010/main" xmlns="" val="113926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 rot="20181578">
            <a:off x="499822" y="1731885"/>
            <a:ext cx="5080090" cy="1224136"/>
          </a:xfrm>
        </p:spPr>
        <p:txBody>
          <a:bodyPr>
            <a:normAutofit fontScale="90000"/>
          </a:bodyPr>
          <a:lstStyle/>
          <a:p>
            <a:r>
              <a:rPr lang="el-GR" sz="7200" dirty="0" smtClean="0"/>
              <a:t>Μύθος 2</a:t>
            </a:r>
            <a:r>
              <a:rPr lang="el-GR" sz="7200" baseline="30000" dirty="0" smtClean="0"/>
              <a:t>ος</a:t>
            </a:r>
            <a:r>
              <a:rPr lang="el-GR" sz="7200" dirty="0" smtClean="0"/>
              <a:t> </a:t>
            </a:r>
            <a:r>
              <a:rPr lang="el-GR" sz="7200" dirty="0"/>
              <a:t/>
            </a:r>
            <a:br>
              <a:rPr lang="el-GR" sz="7200" dirty="0"/>
            </a:br>
            <a:endParaRPr lang="el-GR" sz="7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type="subTitle" idx="1"/>
          </p:nvPr>
        </p:nvSpPr>
        <p:spPr>
          <a:xfrm>
            <a:off x="722376" y="2564904"/>
            <a:ext cx="7772400" cy="3672408"/>
          </a:xfrm>
        </p:spPr>
        <p:txBody>
          <a:bodyPr>
            <a:normAutofit/>
          </a:bodyPr>
          <a:lstStyle/>
          <a:p>
            <a:pPr marL="0" algn="l"/>
            <a:r>
              <a:rPr lang="el-GR" sz="5400" b="1" dirty="0" smtClean="0">
                <a:effectLst/>
              </a:rPr>
              <a:t>Οι </a:t>
            </a:r>
            <a:r>
              <a:rPr lang="el-GR" sz="5400" b="1" dirty="0" smtClean="0"/>
              <a:t> </a:t>
            </a:r>
            <a:r>
              <a:rPr lang="el-GR" sz="5400" b="1" dirty="0"/>
              <a:t>μικρές επιχειρήσεις δεν αντέχουν σε περίοδο κρίσης. </a:t>
            </a:r>
            <a:endParaRPr lang="el-GR" sz="5400" dirty="0"/>
          </a:p>
          <a:p>
            <a:pPr marL="0" indent="0" algn="l">
              <a:buNone/>
            </a:pPr>
            <a:endParaRPr lang="el-GR" sz="5400" dirty="0"/>
          </a:p>
        </p:txBody>
      </p:sp>
    </p:spTree>
    <p:extLst>
      <p:ext uri="{BB962C8B-B14F-4D97-AF65-F5344CB8AC3E}">
        <p14:creationId xmlns:p14="http://schemas.microsoft.com/office/powerpoint/2010/main" xmlns="" val="20965288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 rot="20181578">
            <a:off x="499822" y="1731885"/>
            <a:ext cx="5080090" cy="1224136"/>
          </a:xfrm>
        </p:spPr>
        <p:txBody>
          <a:bodyPr>
            <a:normAutofit fontScale="90000"/>
          </a:bodyPr>
          <a:lstStyle/>
          <a:p>
            <a:r>
              <a:rPr lang="el-GR" sz="7200" dirty="0" smtClean="0"/>
              <a:t>Μύθος 3</a:t>
            </a:r>
            <a:r>
              <a:rPr lang="el-GR" sz="7200" baseline="30000" dirty="0" smtClean="0"/>
              <a:t>ος</a:t>
            </a:r>
            <a:r>
              <a:rPr lang="el-GR" sz="7200" dirty="0" smtClean="0"/>
              <a:t> </a:t>
            </a:r>
            <a:r>
              <a:rPr lang="el-GR" sz="7200" dirty="0"/>
              <a:t/>
            </a:r>
            <a:br>
              <a:rPr lang="el-GR" sz="7200" dirty="0"/>
            </a:br>
            <a:endParaRPr lang="el-GR" sz="7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type="subTitle" idx="1"/>
          </p:nvPr>
        </p:nvSpPr>
        <p:spPr>
          <a:xfrm>
            <a:off x="722376" y="2564904"/>
            <a:ext cx="7772400" cy="3672408"/>
          </a:xfrm>
        </p:spPr>
        <p:txBody>
          <a:bodyPr>
            <a:normAutofit/>
          </a:bodyPr>
          <a:lstStyle/>
          <a:p>
            <a:pPr marL="0" algn="l"/>
            <a:r>
              <a:rPr lang="el-GR" sz="5400" b="1" dirty="0" smtClean="0"/>
              <a:t> </a:t>
            </a:r>
          </a:p>
          <a:p>
            <a:pPr marL="0" algn="l"/>
            <a:r>
              <a:rPr lang="el-GR" sz="5400" b="1" dirty="0" smtClean="0"/>
              <a:t>Δεν </a:t>
            </a:r>
            <a:r>
              <a:rPr lang="el-GR" sz="5400" b="1" dirty="0"/>
              <a:t>υπάρχει οικονομική </a:t>
            </a:r>
            <a:r>
              <a:rPr lang="el-GR" sz="5400" b="1" dirty="0" smtClean="0"/>
              <a:t>στήριξη</a:t>
            </a:r>
          </a:p>
          <a:p>
            <a:pPr marL="0" algn="l"/>
            <a:r>
              <a:rPr lang="el-GR" sz="5400" b="1" dirty="0" smtClean="0"/>
              <a:t>από </a:t>
            </a:r>
            <a:r>
              <a:rPr lang="el-GR" sz="5400" b="1" dirty="0"/>
              <a:t>το Κράτος.</a:t>
            </a:r>
            <a:endParaRPr lang="el-GR" sz="5400" dirty="0"/>
          </a:p>
          <a:p>
            <a:pPr marL="0" indent="0" algn="l">
              <a:buNone/>
            </a:pPr>
            <a:endParaRPr lang="el-GR" sz="5400" dirty="0"/>
          </a:p>
        </p:txBody>
      </p:sp>
    </p:spTree>
    <p:extLst>
      <p:ext uri="{BB962C8B-B14F-4D97-AF65-F5344CB8AC3E}">
        <p14:creationId xmlns:p14="http://schemas.microsoft.com/office/powerpoint/2010/main" xmlns="" val="31804730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 rot="20181578">
            <a:off x="499822" y="1731885"/>
            <a:ext cx="5080090" cy="1224136"/>
          </a:xfrm>
        </p:spPr>
        <p:txBody>
          <a:bodyPr>
            <a:normAutofit fontScale="90000"/>
          </a:bodyPr>
          <a:lstStyle/>
          <a:p>
            <a:r>
              <a:rPr lang="el-GR" sz="7200" dirty="0" smtClean="0"/>
              <a:t>Μύθος 4</a:t>
            </a:r>
            <a:r>
              <a:rPr lang="el-GR" sz="7200" baseline="30000" dirty="0" smtClean="0"/>
              <a:t>ος</a:t>
            </a:r>
            <a:r>
              <a:rPr lang="el-GR" sz="7200" dirty="0" smtClean="0"/>
              <a:t> </a:t>
            </a:r>
            <a:r>
              <a:rPr lang="el-GR" sz="7200" dirty="0"/>
              <a:t/>
            </a:r>
            <a:br>
              <a:rPr lang="el-GR" sz="7200" dirty="0"/>
            </a:br>
            <a:endParaRPr lang="el-GR" sz="7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type="subTitle" idx="1"/>
          </p:nvPr>
        </p:nvSpPr>
        <p:spPr>
          <a:xfrm>
            <a:off x="722376" y="2564904"/>
            <a:ext cx="7772400" cy="3672408"/>
          </a:xfrm>
        </p:spPr>
        <p:txBody>
          <a:bodyPr>
            <a:normAutofit/>
          </a:bodyPr>
          <a:lstStyle/>
          <a:p>
            <a:pPr marL="0" algn="l"/>
            <a:r>
              <a:rPr lang="el-GR" sz="5400" b="1" dirty="0" smtClean="0"/>
              <a:t> Για </a:t>
            </a:r>
            <a:r>
              <a:rPr lang="el-GR" sz="5400" b="1" dirty="0"/>
              <a:t>τη μικρή </a:t>
            </a:r>
            <a:r>
              <a:rPr lang="el-GR" sz="5400" b="1" dirty="0" err="1"/>
              <a:t>επιχ</a:t>
            </a:r>
            <a:r>
              <a:rPr lang="el-GR" sz="5400" b="1" dirty="0"/>
              <a:t>/</a:t>
            </a:r>
            <a:r>
              <a:rPr lang="el-GR" sz="5400" b="1" dirty="0" err="1"/>
              <a:t>ματικότητα</a:t>
            </a:r>
            <a:r>
              <a:rPr lang="el-GR" sz="5400" b="1" dirty="0"/>
              <a:t> το σημαντικότερο είναι τα κεφάλαια.</a:t>
            </a:r>
            <a:endParaRPr lang="el-GR" sz="5400" dirty="0"/>
          </a:p>
          <a:p>
            <a:pPr marL="0" algn="l"/>
            <a:endParaRPr lang="el-GR" sz="5400" dirty="0"/>
          </a:p>
          <a:p>
            <a:pPr marL="0" indent="0" algn="l">
              <a:buNone/>
            </a:pPr>
            <a:endParaRPr lang="el-GR" sz="5400" dirty="0"/>
          </a:p>
        </p:txBody>
      </p:sp>
    </p:spTree>
    <p:extLst>
      <p:ext uri="{BB962C8B-B14F-4D97-AF65-F5344CB8AC3E}">
        <p14:creationId xmlns:p14="http://schemas.microsoft.com/office/powerpoint/2010/main" xmlns="" val="1118784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683994"/>
          </a:xfrm>
        </p:spPr>
        <p:txBody>
          <a:bodyPr>
            <a:noAutofit/>
          </a:bodyPr>
          <a:lstStyle/>
          <a:p>
            <a:pPr algn="ctr"/>
            <a:r>
              <a:rPr lang="el-GR" sz="5400" dirty="0" smtClean="0"/>
              <a:t>ΤΑ ΑΤΟΥ ΤΩΝ  ΜΜΕ</a:t>
            </a:r>
            <a:endParaRPr lang="el-GR" sz="5400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468529" y="1199712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/>
              <a:t>1. </a:t>
            </a:r>
            <a:r>
              <a:rPr lang="el-GR" sz="3200" dirty="0" err="1" smtClean="0"/>
              <a:t>Χαμηλοσ</a:t>
            </a:r>
            <a:r>
              <a:rPr lang="el-GR" sz="3200" dirty="0" smtClean="0"/>
              <a:t>  </a:t>
            </a:r>
            <a:r>
              <a:rPr lang="el-GR" sz="3200" dirty="0" err="1" smtClean="0"/>
              <a:t>δανεισμοσ</a:t>
            </a:r>
            <a:r>
              <a:rPr lang="el-GR" sz="3200" dirty="0" smtClean="0"/>
              <a:t> </a:t>
            </a:r>
            <a:endParaRPr lang="el-GR" sz="3200" dirty="0"/>
          </a:p>
        </p:txBody>
      </p:sp>
      <p:sp>
        <p:nvSpPr>
          <p:cNvPr id="11" name="Τίτλος 1"/>
          <p:cNvSpPr txBox="1">
            <a:spLocks/>
          </p:cNvSpPr>
          <p:nvPr/>
        </p:nvSpPr>
        <p:spPr>
          <a:xfrm>
            <a:off x="456562" y="2726403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/>
              <a:t>2. </a:t>
            </a:r>
            <a:r>
              <a:rPr lang="el-GR" sz="3200" dirty="0" err="1" smtClean="0"/>
              <a:t>Μικρα</a:t>
            </a:r>
            <a:r>
              <a:rPr lang="el-GR" sz="3200" dirty="0" smtClean="0"/>
              <a:t> </a:t>
            </a:r>
            <a:r>
              <a:rPr lang="el-GR" sz="3200" dirty="0" err="1" smtClean="0"/>
              <a:t>κεφαλαια</a:t>
            </a:r>
            <a:r>
              <a:rPr lang="el-GR" sz="3200" dirty="0" smtClean="0"/>
              <a:t> </a:t>
            </a:r>
            <a:endParaRPr lang="el-GR" sz="3200" dirty="0"/>
          </a:p>
        </p:txBody>
      </p:sp>
      <p:sp>
        <p:nvSpPr>
          <p:cNvPr id="12" name="Τίτλος 1"/>
          <p:cNvSpPr txBox="1">
            <a:spLocks/>
          </p:cNvSpPr>
          <p:nvPr/>
        </p:nvSpPr>
        <p:spPr>
          <a:xfrm>
            <a:off x="456562" y="4077072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/>
              <a:t>3</a:t>
            </a:r>
            <a:r>
              <a:rPr lang="el-GR" sz="3200" dirty="0" smtClean="0"/>
              <a:t>. </a:t>
            </a:r>
            <a:r>
              <a:rPr lang="el-GR" sz="3200" dirty="0" err="1" smtClean="0"/>
              <a:t>Κοντα</a:t>
            </a:r>
            <a:r>
              <a:rPr lang="el-GR" sz="3200" dirty="0" smtClean="0"/>
              <a:t>  στον </a:t>
            </a:r>
            <a:r>
              <a:rPr lang="el-GR" sz="3200" dirty="0" err="1" smtClean="0"/>
              <a:t>πελατη</a:t>
            </a:r>
            <a:r>
              <a:rPr lang="el-GR" sz="3200" dirty="0" smtClean="0"/>
              <a:t> </a:t>
            </a:r>
            <a:endParaRPr lang="el-GR" sz="3200" dirty="0"/>
          </a:p>
        </p:txBody>
      </p:sp>
      <p:sp>
        <p:nvSpPr>
          <p:cNvPr id="13" name="Τίτλος 1"/>
          <p:cNvSpPr txBox="1">
            <a:spLocks/>
          </p:cNvSpPr>
          <p:nvPr/>
        </p:nvSpPr>
        <p:spPr>
          <a:xfrm>
            <a:off x="456562" y="5301208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/>
              <a:t>4. </a:t>
            </a:r>
            <a:r>
              <a:rPr lang="el-GR" sz="3200" dirty="0" err="1" smtClean="0"/>
              <a:t>λιγεσ</a:t>
            </a:r>
            <a:r>
              <a:rPr lang="el-GR" sz="3200" dirty="0" smtClean="0"/>
              <a:t>  </a:t>
            </a:r>
            <a:r>
              <a:rPr lang="el-GR" sz="3200" dirty="0" err="1" smtClean="0"/>
              <a:t>ανελαστικεσ</a:t>
            </a:r>
            <a:r>
              <a:rPr lang="el-GR" sz="3200" dirty="0" smtClean="0"/>
              <a:t> </a:t>
            </a:r>
            <a:r>
              <a:rPr lang="el-GR" sz="3200" dirty="0" err="1" smtClean="0"/>
              <a:t>δαπανεσ</a:t>
            </a:r>
            <a:r>
              <a:rPr lang="el-GR" sz="3200" dirty="0" smtClean="0"/>
              <a:t> 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xmlns="" val="690064150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683994"/>
          </a:xfrm>
        </p:spPr>
        <p:txBody>
          <a:bodyPr>
            <a:noAutofit/>
          </a:bodyPr>
          <a:lstStyle/>
          <a:p>
            <a:pPr algn="ctr"/>
            <a:r>
              <a:rPr lang="el-GR" sz="5400" dirty="0" smtClean="0"/>
              <a:t>ΤΑ ΑΤΟΥ ΤΩΝ  ΜΜΕ</a:t>
            </a:r>
            <a:endParaRPr lang="el-GR" sz="5400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468529" y="1199712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/>
              <a:t>5</a:t>
            </a:r>
            <a:r>
              <a:rPr lang="el-GR" sz="3200" dirty="0" smtClean="0"/>
              <a:t>. </a:t>
            </a:r>
            <a:r>
              <a:rPr lang="el-GR" sz="3200" dirty="0" err="1" smtClean="0"/>
              <a:t>Μεγαλη</a:t>
            </a:r>
            <a:r>
              <a:rPr lang="el-GR" sz="3200" dirty="0" smtClean="0"/>
              <a:t>  </a:t>
            </a:r>
            <a:r>
              <a:rPr lang="el-GR" sz="3200" dirty="0" err="1" smtClean="0"/>
              <a:t>ευελιξια</a:t>
            </a:r>
            <a:endParaRPr lang="el-GR" sz="3200" dirty="0"/>
          </a:p>
        </p:txBody>
      </p:sp>
      <p:sp>
        <p:nvSpPr>
          <p:cNvPr id="11" name="Τίτλος 1"/>
          <p:cNvSpPr txBox="1">
            <a:spLocks/>
          </p:cNvSpPr>
          <p:nvPr/>
        </p:nvSpPr>
        <p:spPr>
          <a:xfrm>
            <a:off x="456562" y="2726403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/>
              <a:t>6</a:t>
            </a:r>
            <a:r>
              <a:rPr lang="el-GR" sz="3200" dirty="0" smtClean="0"/>
              <a:t>. </a:t>
            </a:r>
            <a:r>
              <a:rPr lang="el-GR" sz="3200" dirty="0" err="1" smtClean="0"/>
              <a:t>Ελαχιστεσ</a:t>
            </a:r>
            <a:r>
              <a:rPr lang="el-GR" sz="3200" dirty="0" smtClean="0"/>
              <a:t> </a:t>
            </a:r>
            <a:r>
              <a:rPr lang="el-GR" sz="3200" dirty="0" err="1" smtClean="0"/>
              <a:t>υποθηκεσ</a:t>
            </a:r>
            <a:r>
              <a:rPr lang="el-GR" sz="3200" dirty="0" smtClean="0"/>
              <a:t> </a:t>
            </a:r>
            <a:endParaRPr lang="el-GR" sz="3200" dirty="0"/>
          </a:p>
        </p:txBody>
      </p:sp>
      <p:sp>
        <p:nvSpPr>
          <p:cNvPr id="12" name="Τίτλος 1"/>
          <p:cNvSpPr txBox="1">
            <a:spLocks/>
          </p:cNvSpPr>
          <p:nvPr/>
        </p:nvSpPr>
        <p:spPr>
          <a:xfrm>
            <a:off x="456562" y="4077072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800" dirty="0" smtClean="0"/>
              <a:t>7. </a:t>
            </a:r>
            <a:r>
              <a:rPr lang="el-GR" sz="2800" dirty="0" err="1" smtClean="0"/>
              <a:t>Αντ</a:t>
            </a:r>
            <a:r>
              <a:rPr lang="el-GR" sz="2800" dirty="0" smtClean="0"/>
              <a:t>/</a:t>
            </a:r>
            <a:r>
              <a:rPr lang="el-GR" sz="2800" dirty="0" err="1" smtClean="0"/>
              <a:t>νιστικο</a:t>
            </a:r>
            <a:r>
              <a:rPr lang="el-GR" sz="2800" dirty="0" smtClean="0"/>
              <a:t>  </a:t>
            </a:r>
            <a:r>
              <a:rPr lang="el-GR" sz="2800" dirty="0" err="1" smtClean="0"/>
              <a:t>περιθωριο</a:t>
            </a:r>
            <a:r>
              <a:rPr lang="el-GR" sz="2800" dirty="0" smtClean="0"/>
              <a:t> </a:t>
            </a:r>
            <a:r>
              <a:rPr lang="el-GR" sz="2800" dirty="0" err="1" smtClean="0"/>
              <a:t>κερδουσ</a:t>
            </a:r>
            <a:r>
              <a:rPr lang="el-GR" sz="2800" dirty="0" smtClean="0"/>
              <a:t> </a:t>
            </a:r>
            <a:endParaRPr lang="el-GR" sz="2800" dirty="0"/>
          </a:p>
        </p:txBody>
      </p:sp>
      <p:sp>
        <p:nvSpPr>
          <p:cNvPr id="13" name="Τίτλος 1"/>
          <p:cNvSpPr txBox="1">
            <a:spLocks/>
          </p:cNvSpPr>
          <p:nvPr/>
        </p:nvSpPr>
        <p:spPr>
          <a:xfrm>
            <a:off x="456562" y="5301208"/>
            <a:ext cx="8219256" cy="683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/>
              <a:t>8</a:t>
            </a:r>
            <a:r>
              <a:rPr lang="el-GR" sz="3200" dirty="0" smtClean="0"/>
              <a:t>. </a:t>
            </a:r>
            <a:r>
              <a:rPr lang="el-GR" sz="3200" dirty="0" err="1" smtClean="0"/>
              <a:t>Ανεξαρτησια</a:t>
            </a:r>
            <a:r>
              <a:rPr lang="el-GR" sz="3200" dirty="0" smtClean="0"/>
              <a:t> 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xmlns="" val="770948630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ιζόντιος πάπυρος 3"/>
          <p:cNvSpPr/>
          <p:nvPr/>
        </p:nvSpPr>
        <p:spPr>
          <a:xfrm rot="19595222">
            <a:off x="-817669" y="2232448"/>
            <a:ext cx="9820035" cy="255470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Ορθογώνιο 2"/>
          <p:cNvSpPr/>
          <p:nvPr/>
        </p:nvSpPr>
        <p:spPr>
          <a:xfrm rot="19581197">
            <a:off x="-427074" y="2473627"/>
            <a:ext cx="9153674" cy="14465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l-GR" sz="4400" b="1" dirty="0">
                <a:solidFill>
                  <a:schemeClr val="accent5"/>
                </a:solidFill>
              </a:rPr>
              <a:t>ΕΡΓΑΛΕΙΑ ΔΙΟΙΚΗΣΗΣ </a:t>
            </a:r>
            <a:r>
              <a:rPr lang="el-GR" sz="4400" b="1" dirty="0" smtClean="0">
                <a:solidFill>
                  <a:schemeClr val="accent5"/>
                </a:solidFill>
              </a:rPr>
              <a:t>&amp;</a:t>
            </a:r>
          </a:p>
          <a:p>
            <a:r>
              <a:rPr lang="el-GR" sz="4400" b="1" dirty="0" smtClean="0">
                <a:solidFill>
                  <a:schemeClr val="accent5"/>
                </a:solidFill>
              </a:rPr>
              <a:t>ΑΝΤΑΓΩΝΙΣΤΙΚΕΣ  </a:t>
            </a:r>
            <a:r>
              <a:rPr lang="el-GR" sz="4400" b="1" dirty="0">
                <a:solidFill>
                  <a:schemeClr val="accent5"/>
                </a:solidFill>
              </a:rPr>
              <a:t>ΣΤΡΑΤΗΓΙΚΕΣ</a:t>
            </a:r>
            <a:endParaRPr lang="el-GR" sz="4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507036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16632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Στρατηγική </a:t>
            </a:r>
            <a:r>
              <a:rPr lang="el-GR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επαναδιάταξης</a:t>
            </a:r>
            <a:r>
              <a:rPr lang="el-G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l-GR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Στρογγυλεμένο ορθογώνιο 5"/>
          <p:cNvSpPr/>
          <p:nvPr/>
        </p:nvSpPr>
        <p:spPr>
          <a:xfrm>
            <a:off x="0" y="2960948"/>
            <a:ext cx="2504221" cy="151216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 smtClean="0"/>
          </a:p>
          <a:p>
            <a:pPr algn="ctr"/>
            <a:r>
              <a:rPr lang="el-GR" sz="2000" dirty="0" smtClean="0">
                <a:solidFill>
                  <a:schemeClr val="bg1"/>
                </a:solidFill>
              </a:rPr>
              <a:t>ΣΤΑΣΙΜΟΤΗΤΑ</a:t>
            </a:r>
          </a:p>
          <a:p>
            <a:pPr algn="ctr"/>
            <a:r>
              <a:rPr lang="el-GR" sz="2000" dirty="0" smtClean="0">
                <a:solidFill>
                  <a:schemeClr val="bg1"/>
                </a:solidFill>
              </a:rPr>
              <a:t>ΠΡΟΒΛΗΜΑΤΙΚΗ</a:t>
            </a:r>
          </a:p>
          <a:p>
            <a:pPr algn="ctr"/>
            <a:r>
              <a:rPr lang="el-GR" sz="2000" dirty="0" smtClean="0">
                <a:solidFill>
                  <a:schemeClr val="bg1"/>
                </a:solidFill>
              </a:rPr>
              <a:t>ΚΡΙΣΗ</a:t>
            </a:r>
          </a:p>
          <a:p>
            <a:pPr algn="ctr"/>
            <a:endParaRPr lang="el-GR" dirty="0"/>
          </a:p>
        </p:txBody>
      </p:sp>
      <p:sp>
        <p:nvSpPr>
          <p:cNvPr id="11" name="Επεξήγηση με δεξιό βέλος 10"/>
          <p:cNvSpPr/>
          <p:nvPr/>
        </p:nvSpPr>
        <p:spPr>
          <a:xfrm>
            <a:off x="2611724" y="1172109"/>
            <a:ext cx="2932045" cy="1440160"/>
          </a:xfrm>
          <a:prstGeom prst="right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/>
              <a:t>Εστίαση </a:t>
            </a:r>
          </a:p>
          <a:p>
            <a:pPr algn="ctr"/>
            <a:r>
              <a:rPr lang="el-GR" sz="2400" dirty="0" smtClean="0"/>
              <a:t>στην Παραγωγή</a:t>
            </a:r>
            <a:endParaRPr lang="el-GR" sz="2400" dirty="0"/>
          </a:p>
        </p:txBody>
      </p:sp>
      <p:sp>
        <p:nvSpPr>
          <p:cNvPr id="16" name="Επεξήγηση με δεξιό βέλος 15"/>
          <p:cNvSpPr/>
          <p:nvPr/>
        </p:nvSpPr>
        <p:spPr>
          <a:xfrm>
            <a:off x="2630487" y="2945431"/>
            <a:ext cx="2991950" cy="1692188"/>
          </a:xfrm>
          <a:prstGeom prst="right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/>
              <a:t>Εστίαση </a:t>
            </a:r>
          </a:p>
          <a:p>
            <a:pPr algn="ctr"/>
            <a:r>
              <a:rPr lang="el-GR" sz="2400" dirty="0"/>
              <a:t>σ</a:t>
            </a:r>
            <a:r>
              <a:rPr lang="el-GR" sz="2400" dirty="0" smtClean="0"/>
              <a:t>τις </a:t>
            </a:r>
          </a:p>
          <a:p>
            <a:pPr algn="ctr"/>
            <a:r>
              <a:rPr lang="el-GR" sz="2400" dirty="0" err="1" smtClean="0"/>
              <a:t>Επιχειρηματ.Δυνατότητες</a:t>
            </a:r>
            <a:r>
              <a:rPr lang="el-GR" sz="2400" dirty="0" smtClean="0"/>
              <a:t> </a:t>
            </a:r>
          </a:p>
          <a:p>
            <a:pPr algn="ctr"/>
            <a:r>
              <a:rPr lang="el-GR" sz="2000" dirty="0" smtClean="0"/>
              <a:t> </a:t>
            </a:r>
            <a:endParaRPr lang="el-GR" sz="2000" dirty="0"/>
          </a:p>
        </p:txBody>
      </p:sp>
      <p:sp>
        <p:nvSpPr>
          <p:cNvPr id="17" name="Επεξήγηση με δεξιό βέλος 16"/>
          <p:cNvSpPr/>
          <p:nvPr/>
        </p:nvSpPr>
        <p:spPr>
          <a:xfrm>
            <a:off x="2641303" y="5083731"/>
            <a:ext cx="2912370" cy="1368152"/>
          </a:xfrm>
          <a:prstGeom prst="right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/>
              <a:t>Εστίαση </a:t>
            </a:r>
          </a:p>
          <a:p>
            <a:pPr algn="ctr"/>
            <a:r>
              <a:rPr lang="el-GR" sz="2400" dirty="0" smtClean="0"/>
              <a:t>στην </a:t>
            </a:r>
          </a:p>
          <a:p>
            <a:pPr algn="ctr"/>
            <a:r>
              <a:rPr lang="el-GR" sz="2400" dirty="0" smtClean="0"/>
              <a:t>Αγορά</a:t>
            </a:r>
            <a:endParaRPr lang="el-GR" sz="2400" dirty="0"/>
          </a:p>
        </p:txBody>
      </p:sp>
      <p:sp>
        <p:nvSpPr>
          <p:cNvPr id="14" name="Διάγραμμα ροής: Έξοδος σε εκτυπωτή 13"/>
          <p:cNvSpPr/>
          <p:nvPr/>
        </p:nvSpPr>
        <p:spPr>
          <a:xfrm>
            <a:off x="5581058" y="947629"/>
            <a:ext cx="2676399" cy="168928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 smtClean="0"/>
              <a:t>Συρρίκνωση, </a:t>
            </a:r>
          </a:p>
          <a:p>
            <a:pPr algn="ctr"/>
            <a:r>
              <a:rPr lang="el-GR" sz="2800" dirty="0"/>
              <a:t>Ε</a:t>
            </a:r>
            <a:r>
              <a:rPr lang="el-GR" sz="2800" dirty="0" smtClean="0"/>
              <a:t>ξειδίκευση</a:t>
            </a:r>
            <a:endParaRPr lang="el-GR" sz="2800" dirty="0"/>
          </a:p>
        </p:txBody>
      </p:sp>
      <p:sp>
        <p:nvSpPr>
          <p:cNvPr id="19" name="Διάγραμμα ροής: Έξοδος σε εκτυπωτή 18"/>
          <p:cNvSpPr/>
          <p:nvPr/>
        </p:nvSpPr>
        <p:spPr>
          <a:xfrm>
            <a:off x="5581058" y="2960947"/>
            <a:ext cx="2676399" cy="1677179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/>
              <a:t>Καινοτομίες</a:t>
            </a:r>
          </a:p>
          <a:p>
            <a:pPr algn="ctr"/>
            <a:r>
              <a:rPr lang="el-GR" sz="2400" dirty="0" smtClean="0"/>
              <a:t>Τεχνολογίες</a:t>
            </a:r>
          </a:p>
          <a:p>
            <a:pPr algn="ctr"/>
            <a:r>
              <a:rPr lang="el-GR" sz="2400" dirty="0"/>
              <a:t>Σ</a:t>
            </a:r>
            <a:r>
              <a:rPr lang="el-GR" sz="2400" dirty="0" smtClean="0"/>
              <a:t>υνεργασίες</a:t>
            </a:r>
          </a:p>
          <a:p>
            <a:pPr algn="ctr"/>
            <a:endParaRPr lang="el-GR" sz="2400" dirty="0"/>
          </a:p>
        </p:txBody>
      </p:sp>
      <p:sp>
        <p:nvSpPr>
          <p:cNvPr id="20" name="Διάγραμμα ροής: Έξοδος σε εκτυπωτή 19"/>
          <p:cNvSpPr/>
          <p:nvPr/>
        </p:nvSpPr>
        <p:spPr>
          <a:xfrm>
            <a:off x="5581058" y="4869160"/>
            <a:ext cx="2676399" cy="179729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2400" dirty="0" smtClean="0"/>
          </a:p>
          <a:p>
            <a:pPr algn="ctr"/>
            <a:r>
              <a:rPr lang="el-GR" sz="2400" dirty="0" smtClean="0"/>
              <a:t>Διαφοροποίηση </a:t>
            </a:r>
          </a:p>
          <a:p>
            <a:pPr algn="ctr"/>
            <a:r>
              <a:rPr lang="el-GR" sz="2400" dirty="0" smtClean="0"/>
              <a:t>Συγχωνεύσεις </a:t>
            </a:r>
          </a:p>
          <a:p>
            <a:pPr algn="ctr"/>
            <a:r>
              <a:rPr lang="el-GR" sz="2400" dirty="0" smtClean="0"/>
              <a:t>Συνεργασίες</a:t>
            </a:r>
          </a:p>
          <a:p>
            <a:pPr algn="ctr"/>
            <a:endParaRPr lang="el-GR" sz="2400" dirty="0"/>
          </a:p>
        </p:txBody>
      </p:sp>
      <p:sp>
        <p:nvSpPr>
          <p:cNvPr id="18" name="Τόξο 17"/>
          <p:cNvSpPr/>
          <p:nvPr/>
        </p:nvSpPr>
        <p:spPr>
          <a:xfrm>
            <a:off x="1115616" y="1340768"/>
            <a:ext cx="1741123" cy="1747648"/>
          </a:xfrm>
          <a:prstGeom prst="arc">
            <a:avLst>
              <a:gd name="adj1" fmla="val 7772781"/>
              <a:gd name="adj2" fmla="val 180957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Τόξο 22"/>
          <p:cNvSpPr/>
          <p:nvPr/>
        </p:nvSpPr>
        <p:spPr>
          <a:xfrm rot="17280802">
            <a:off x="1437364" y="4336779"/>
            <a:ext cx="1648376" cy="1873985"/>
          </a:xfrm>
          <a:prstGeom prst="arc">
            <a:avLst>
              <a:gd name="adj1" fmla="val 8810972"/>
              <a:gd name="adj2" fmla="val 180957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631666154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Κορυφή βουνού">
  <a:themeElements>
    <a:clrScheme name="Κορυφή βουνού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Κορυφή βουνού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Κορυφή βουνού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ορυφή βουνού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Άποψη">
  <a:themeElements>
    <a:clrScheme name="Επιχειρηματικό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Άποψη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Άποψ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Απαραίτητο">
  <a:themeElements>
    <a:clrScheme name="Απαραίτητο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Απαραίτητο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παραίτητο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447</Words>
  <Application>Microsoft Office PowerPoint</Application>
  <PresentationFormat>Προβολή στην οθόνη (4:3)</PresentationFormat>
  <Paragraphs>135</Paragraphs>
  <Slides>28</Slides>
  <Notes>2</Notes>
  <HiddenSlides>0</HiddenSlides>
  <MMClips>0</MMClips>
  <ScaleCrop>false</ScaleCrop>
  <HeadingPairs>
    <vt:vector size="4" baseType="variant">
      <vt:variant>
        <vt:lpstr>Θέμα</vt:lpstr>
      </vt:variant>
      <vt:variant>
        <vt:i4>3</vt:i4>
      </vt:variant>
      <vt:variant>
        <vt:lpstr>Τίτλοι διαφανειών</vt:lpstr>
      </vt:variant>
      <vt:variant>
        <vt:i4>28</vt:i4>
      </vt:variant>
    </vt:vector>
  </HeadingPairs>
  <TitlesOfParts>
    <vt:vector size="31" baseType="lpstr">
      <vt:lpstr>Κορυφή βουνού</vt:lpstr>
      <vt:lpstr>Άποψη</vt:lpstr>
      <vt:lpstr>Απαραίτητο</vt:lpstr>
      <vt:lpstr>Εργαλεία Διοίκησης ΜΜΕ  σε περίοδο κρίσης</vt:lpstr>
      <vt:lpstr>Μύθος 1ος  </vt:lpstr>
      <vt:lpstr>Μύθος 2ος  </vt:lpstr>
      <vt:lpstr>Μύθος 3ος  </vt:lpstr>
      <vt:lpstr>Μύθος 4ος  </vt:lpstr>
      <vt:lpstr>ΤΑ ΑΤΟΥ ΤΩΝ  ΜΜΕ</vt:lpstr>
      <vt:lpstr>ΤΑ ΑΤΟΥ ΤΩΝ  ΜΜΕ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ΚΛΑΣΣΙΚΟ ΙΕΡΑΡΧΙΚΟ ΜΟΝΤΕΛΟ</vt:lpstr>
      <vt:lpstr>ΟΡΓΑΝΙΚΟ ΜΟΝΤΕΛΟ</vt:lpstr>
      <vt:lpstr>ΤΟ  ΠΕΡΙΒΑΛΛΟΝ ΤΟΥ 21ου ΑΙΩΝΑ  &amp;  ΝΕΕΣ ΤΑΣΕΙΣ ΤΟΥ ΜΑΝΑΤΖΜΕΝΤ</vt:lpstr>
      <vt:lpstr>Διαφάνεια 17</vt:lpstr>
      <vt:lpstr>Μάνατζμεντ των Αλλαγών</vt:lpstr>
      <vt:lpstr>Μάνατζμεντ Πληροφοριών Διοίκησης</vt:lpstr>
      <vt:lpstr>Μάνατζμεντ Πληροφοριών Διοίκησης</vt:lpstr>
      <vt:lpstr>Διαχείριση της Τεχνολογίας</vt:lpstr>
      <vt:lpstr>ΜΑΝΑΤΖΜΕΝΤ ΟΛΙΚΗΣ ΠΟΙΟΤΗΤΑΣ</vt:lpstr>
      <vt:lpstr>Διαφάνεια 23</vt:lpstr>
      <vt:lpstr>Διαφάνεια 24</vt:lpstr>
      <vt:lpstr>Ψηφιακές Εφαρμογές  e-business</vt:lpstr>
      <vt:lpstr>Διαφάνεια 26</vt:lpstr>
      <vt:lpstr>«Αν συνεχίσουμε να διοικούμε με το παλιό, γερνάμε και ’μεις μέσα  σ’ αυτό».                             Δανέζικη παροιμία </vt:lpstr>
      <vt:lpstr>Διαφάνεια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Ημερίδα: Διοίκηση &amp; Ηγεσία</dc:title>
  <dc:creator>Γεώργιος Πάσχος</dc:creator>
  <cp:lastModifiedBy>user</cp:lastModifiedBy>
  <cp:revision>30</cp:revision>
  <dcterms:created xsi:type="dcterms:W3CDTF">2012-09-21T14:37:01Z</dcterms:created>
  <dcterms:modified xsi:type="dcterms:W3CDTF">2012-09-26T07:34:39Z</dcterms:modified>
</cp:coreProperties>
</file>