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2" r:id="rId3"/>
    <p:sldId id="306" r:id="rId4"/>
    <p:sldId id="263" r:id="rId5"/>
    <p:sldId id="264" r:id="rId6"/>
    <p:sldId id="265" r:id="rId7"/>
    <p:sldId id="267" r:id="rId8"/>
    <p:sldId id="294" r:id="rId9"/>
    <p:sldId id="295" r:id="rId10"/>
    <p:sldId id="302" r:id="rId11"/>
    <p:sldId id="259" r:id="rId12"/>
    <p:sldId id="260" r:id="rId13"/>
    <p:sldId id="284" r:id="rId14"/>
    <p:sldId id="304" r:id="rId15"/>
    <p:sldId id="305" r:id="rId16"/>
    <p:sldId id="269" r:id="rId17"/>
    <p:sldId id="271" r:id="rId18"/>
    <p:sldId id="272" r:id="rId19"/>
    <p:sldId id="296" r:id="rId20"/>
    <p:sldId id="307" r:id="rId21"/>
    <p:sldId id="308" r:id="rId22"/>
    <p:sldId id="309" r:id="rId23"/>
    <p:sldId id="292" r:id="rId24"/>
  </p:sldIdLst>
  <p:sldSz cx="9144000" cy="6858000" type="screen4x3"/>
  <p:notesSz cx="6858000" cy="9945688"/>
  <p:custDataLst>
    <p:tags r:id="rId27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969696"/>
    <a:srgbClr val="4D4D4D"/>
    <a:srgbClr val="5F5F5F"/>
    <a:srgbClr val="C0C0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Φωτεινό στυλ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Φωτεινό στυλ 2 - Έμφαση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Φωτεινό στυλ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8" autoAdjust="0"/>
    <p:restoredTop sz="94659" autoAdjust="0"/>
  </p:normalViewPr>
  <p:slideViewPr>
    <p:cSldViewPr>
      <p:cViewPr varScale="1">
        <p:scale>
          <a:sx n="65" d="100"/>
          <a:sy n="65" d="100"/>
        </p:scale>
        <p:origin x="-70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78" y="-96"/>
      </p:cViewPr>
      <p:guideLst>
        <p:guide orient="horz" pos="3132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ojects\2011\&#915;&#917;&#925;&#921;&#922;&#913;%202011\&#960;&#945;&#961;&#959;&#965;&#963;&#943;&#945;&#963;&#951;%20&#913;&#957;&#964;&#974;&#957;&#951;%20Philoxenia\&#960;&#943;&#957;&#945;&#954;&#949;&#962;%20&#947;&#953;&#945;%20&#960;&#945;&#961;&#959;&#965;&#963;&#943;&#945;&#963;&#951;_201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tti\Desktop\nea%20parousiash%20170912\&#960;&#943;&#957;&#945;&#954;&#949;&#962;%20&#947;&#953;&#945;%20&#960;&#945;&#961;&#959;&#965;&#963;&#943;&#945;&#963;&#951;_1709201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tti\Desktop\nea%20parousiash%20170912\&#960;&#943;&#957;&#945;&#954;&#949;&#962;%20&#947;&#953;&#945;%20&#960;&#945;&#961;&#959;&#965;&#963;&#943;&#945;&#963;&#951;_17092012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tti\Desktop\nea%20parousiash%20170912\&#960;&#943;&#957;&#945;&#954;&#949;&#962;%20&#947;&#953;&#945;%20&#960;&#945;&#961;&#959;&#965;&#963;&#943;&#945;&#963;&#951;_17092012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_____________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l-GR"/>
              <a:t>Υποβολές επενδυτικών σχεδίων στην </a:t>
            </a:r>
            <a:r>
              <a:rPr lang="en-US"/>
              <a:t>3</a:t>
            </a:r>
            <a:r>
              <a:rPr lang="el-GR"/>
              <a:t>η περίοδο εφαρμογής του Ν. 3908/2011
</a:t>
            </a:r>
          </a:p>
        </c:rich>
      </c:tx>
      <c:layout>
        <c:manualLayout>
          <c:xMode val="edge"/>
          <c:yMode val="edge"/>
          <c:x val="0.11179367885351023"/>
          <c:y val="3.3766276590752584E-2"/>
        </c:manualLayout>
      </c:layout>
      <c:spPr>
        <a:noFill/>
        <a:ln w="25400">
          <a:noFill/>
        </a:ln>
      </c:spPr>
    </c:title>
    <c:view3D>
      <c:hPercent val="44"/>
      <c:depthPercent val="100"/>
      <c:rAngAx val="1"/>
    </c:view3D>
    <c:floor>
      <c:spPr>
        <a:noFill/>
        <a:ln w="3175">
          <a:solidFill>
            <a:srgbClr val="000000"/>
          </a:solidFill>
          <a:prstDash val="solid"/>
        </a:ln>
      </c:spPr>
    </c:floor>
    <c:sideWall>
      <c:spPr>
        <a:noFill/>
        <a:ln w="3175">
          <a:solidFill>
            <a:srgbClr val="000000"/>
          </a:solidFill>
          <a:prstDash val="solid"/>
        </a:ln>
      </c:spPr>
    </c:sideWall>
    <c:backWall>
      <c:spPr>
        <a:noFill/>
        <a:ln w="3175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5823153303008723E-2"/>
          <c:y val="0.28311724218400236"/>
          <c:w val="0.64373502988175069"/>
          <c:h val="0.6025981668503535"/>
        </c:manualLayout>
      </c:layout>
      <c:bar3DChart>
        <c:barDir val="col"/>
        <c:grouping val="clustered"/>
        <c:ser>
          <c:idx val="0"/>
          <c:order val="0"/>
          <c:tx>
            <c:strRef>
              <c:f>Φύλλο1!$O$34</c:f>
              <c:strCache>
                <c:ptCount val="1"/>
                <c:pt idx="0">
                  <c:v>Γενική Επιχειρηματικότητα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0.19084782706829956"/>
                  <c:y val="-7.5381395507379753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Φύλλο1!$O$33</c:f>
              <c:strCache>
                <c:ptCount val="1"/>
                <c:pt idx="0">
                  <c:v>Κατηγορία Επενδυτικών Σχεδίων</c:v>
                </c:pt>
              </c:strCache>
            </c:strRef>
          </c:cat>
          <c:val>
            <c:numRef>
              <c:f>Φύλλο1!$P$34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Φύλλο1!$O$35</c:f>
              <c:strCache>
                <c:ptCount val="1"/>
                <c:pt idx="0">
                  <c:v>Περιφερειακή Συνοχή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-2.2479702322222031E-2"/>
                  <c:y val="-6.477935712581384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Φύλλο1!$O$33</c:f>
              <c:strCache>
                <c:ptCount val="1"/>
                <c:pt idx="0">
                  <c:v>Κατηγορία Επενδυτικών Σχεδίων</c:v>
                </c:pt>
              </c:strCache>
            </c:strRef>
          </c:cat>
          <c:val>
            <c:numRef>
              <c:f>Φύλλο1!$P$35</c:f>
              <c:numCache>
                <c:formatCode>General</c:formatCode>
                <c:ptCount val="1"/>
                <c:pt idx="0">
                  <c:v>220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Φύλλο1!$O$36</c:f>
              <c:strCache>
                <c:ptCount val="1"/>
                <c:pt idx="0">
                  <c:v>Τεχνολογική Ανάπτυξη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-0.23785460478373868"/>
                  <c:y val="-4.847557691652181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Φύλλο1!$O$33</c:f>
              <c:strCache>
                <c:ptCount val="1"/>
                <c:pt idx="0">
                  <c:v>Κατηγορία Επενδυτικών Σχεδίων</c:v>
                </c:pt>
              </c:strCache>
            </c:strRef>
          </c:cat>
          <c:val>
            <c:numRef>
              <c:f>Φύλλο1!$P$36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  <c:shape val="cylinder"/>
        </c:ser>
        <c:dLbls>
          <c:showVal val="1"/>
        </c:dLbls>
        <c:shape val="box"/>
        <c:axId val="90622976"/>
        <c:axId val="91730688"/>
        <c:axId val="0"/>
      </c:bar3DChart>
      <c:catAx>
        <c:axId val="90622976"/>
        <c:scaling>
          <c:orientation val="maxMin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l-GR"/>
          </a:p>
        </c:txPr>
        <c:crossAx val="91730688"/>
        <c:crosses val="autoZero"/>
        <c:auto val="1"/>
        <c:lblAlgn val="ctr"/>
        <c:lblOffset val="100"/>
        <c:tickLblSkip val="1"/>
        <c:tickMarkSkip val="1"/>
      </c:catAx>
      <c:valAx>
        <c:axId val="91730688"/>
        <c:scaling>
          <c:orientation val="minMax"/>
        </c:scaling>
        <c:axPos val="r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Trebuchet MS"/>
                    <a:ea typeface="Trebuchet MS"/>
                    <a:cs typeface="Trebuchet MS"/>
                  </a:defRPr>
                </a:pPr>
                <a:r>
                  <a:rPr lang="el-GR"/>
                  <a:t>Αριθμός Επενδύσεων</a:t>
                </a:r>
              </a:p>
            </c:rich>
          </c:tx>
          <c:layout>
            <c:manualLayout>
              <c:xMode val="edge"/>
              <c:yMode val="edge"/>
              <c:x val="4.9140078616927527E-2"/>
              <c:y val="0.4415590015713798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l-GR"/>
          </a:p>
        </c:txPr>
        <c:crossAx val="90622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6904223035491615"/>
          <c:y val="0.14805213582099216"/>
          <c:w val="0.21498784394905796"/>
          <c:h val="0.8441569147688146"/>
        </c:manualLayout>
      </c:layout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Trebuchet MS"/>
              <a:ea typeface="Trebuchet MS"/>
              <a:cs typeface="Trebuchet MS"/>
            </a:defRPr>
          </a:pPr>
          <a:endParaRPr lang="el-GR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l-G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l-GR"/>
              <a:t>Υποβληθείσες προτάσεις 3ης περιόδου εφαρμογής του Ν.3908/2011 </a:t>
            </a:r>
          </a:p>
        </c:rich>
      </c:tx>
      <c:layout>
        <c:manualLayout>
          <c:xMode val="edge"/>
          <c:yMode val="edge"/>
          <c:x val="0.13250000000000001"/>
          <c:y val="3.3766276590752577E-2"/>
        </c:manualLayout>
      </c:layout>
      <c:spPr>
        <a:noFill/>
        <a:ln w="25400">
          <a:noFill/>
        </a:ln>
      </c:spPr>
    </c:title>
    <c:view3D>
      <c:hPercent val="54"/>
      <c:depthPercent val="100"/>
      <c:rAngAx val="1"/>
    </c:view3D>
    <c:floor>
      <c:spPr>
        <a:noFill/>
        <a:ln w="3175">
          <a:solidFill>
            <a:srgbClr val="000000"/>
          </a:solidFill>
          <a:prstDash val="solid"/>
        </a:ln>
      </c:spPr>
    </c:floor>
    <c:sideWall>
      <c:spPr>
        <a:noFill/>
        <a:ln w="3175">
          <a:solidFill>
            <a:srgbClr val="000000"/>
          </a:solidFill>
          <a:prstDash val="solid"/>
        </a:ln>
      </c:spPr>
    </c:sideWall>
    <c:backWall>
      <c:spPr>
        <a:noFill/>
        <a:ln w="3175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5000000000000006E-2"/>
          <c:y val="0.25974058915963533"/>
          <c:w val="0.59375"/>
          <c:h val="0.65974109646547419"/>
        </c:manualLayout>
      </c:layout>
      <c:bar3DChart>
        <c:barDir val="col"/>
        <c:grouping val="clustered"/>
        <c:ser>
          <c:idx val="0"/>
          <c:order val="0"/>
          <c:tx>
            <c:strRef>
              <c:f>Φύλλο1!$O$67</c:f>
              <c:strCache>
                <c:ptCount val="1"/>
                <c:pt idx="0">
                  <c:v>Μεταποίηση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4383202099737513E-2"/>
                  <c:y val="-5.327051105563319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Φύλλο1!$O$66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Φύλλο1!$P$67</c:f>
              <c:numCache>
                <c:formatCode>General</c:formatCode>
                <c:ptCount val="1"/>
                <c:pt idx="0">
                  <c:v>151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Φύλλο1!$O$68</c:f>
              <c:strCache>
                <c:ptCount val="1"/>
                <c:pt idx="0">
                  <c:v>Πρωτογενής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906430446194233E-2"/>
                  <c:y val="-7.189637658928997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Φύλλο1!$O$66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Φύλλο1!$P$68</c:f>
              <c:numCache>
                <c:formatCode>General</c:formatCode>
                <c:ptCount val="1"/>
                <c:pt idx="0">
                  <c:v>59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Φύλλο1!$O$69</c:f>
              <c:strCache>
                <c:ptCount val="1"/>
                <c:pt idx="0">
                  <c:v>Τουρισμός</c:v>
                </c:pt>
              </c:strCache>
            </c:strRef>
          </c:tx>
          <c:spPr>
            <a:solidFill>
              <a:srgbClr val="333333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946456692913404E-2"/>
                  <c:y val="-5.2236785738710399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Φύλλο1!$O$66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Φύλλο1!$P$69</c:f>
              <c:numCache>
                <c:formatCode>General</c:formatCode>
                <c:ptCount val="1"/>
                <c:pt idx="0">
                  <c:v>28</c:v>
                </c:pt>
              </c:numCache>
            </c:numRef>
          </c:val>
          <c:shape val="cylinder"/>
        </c:ser>
        <c:ser>
          <c:idx val="3"/>
          <c:order val="3"/>
          <c:tx>
            <c:strRef>
              <c:f>Φύλλο1!$O$70</c:f>
              <c:strCache>
                <c:ptCount val="1"/>
                <c:pt idx="0">
                  <c:v>Υπηρεσίες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9353149606299282E-2"/>
                  <c:y val="-3.5144970515049147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Φύλλο1!$O$66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Φύλλο1!$P$70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  <c:shape val="cylinder"/>
        </c:ser>
        <c:dLbls/>
        <c:shape val="box"/>
        <c:axId val="91145344"/>
        <c:axId val="91146880"/>
        <c:axId val="0"/>
      </c:bar3DChart>
      <c:catAx>
        <c:axId val="91145344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l-GR"/>
          </a:p>
        </c:txPr>
        <c:crossAx val="91146880"/>
        <c:crosses val="autoZero"/>
        <c:auto val="1"/>
        <c:lblAlgn val="ctr"/>
        <c:lblOffset val="100"/>
        <c:tickLblSkip val="1"/>
        <c:tickMarkSkip val="1"/>
      </c:catAx>
      <c:valAx>
        <c:axId val="9114688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l-GR"/>
                  <a:t>Αριθμός Επενδύσεων</a:t>
                </a:r>
              </a:p>
            </c:rich>
          </c:tx>
          <c:layout>
            <c:manualLayout>
              <c:xMode val="edge"/>
              <c:yMode val="edge"/>
              <c:x val="0"/>
              <c:y val="0.4575827929597035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l-GR"/>
          </a:p>
        </c:txPr>
        <c:crossAx val="9114534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0500000000000018"/>
          <c:y val="0.17402619473695563"/>
          <c:w val="0.25124999999999997"/>
          <c:h val="0.76883214391252019"/>
        </c:manualLayout>
      </c:layout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Trebuchet MS"/>
              <a:ea typeface="Trebuchet MS"/>
              <a:cs typeface="Trebuchet MS"/>
            </a:defRPr>
          </a:pPr>
          <a:endParaRPr lang="el-GR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l-G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l-GR"/>
              <a:t>Υποβληθέντες προϋπολογισμοί 3ης περιόδου εφαρμογής του</a:t>
            </a:r>
            <a:r>
              <a:rPr lang="el-GR" baseline="0"/>
              <a:t> </a:t>
            </a:r>
            <a:r>
              <a:rPr lang="el-GR"/>
              <a:t>Ν.3908/2011 </a:t>
            </a:r>
          </a:p>
        </c:rich>
      </c:tx>
      <c:layout>
        <c:manualLayout>
          <c:xMode val="edge"/>
          <c:yMode val="edge"/>
          <c:x val="0.15738508093000494"/>
          <c:y val="3.0769230769230778E-2"/>
        </c:manualLayout>
      </c:layout>
      <c:spPr>
        <a:noFill/>
        <a:ln w="25400">
          <a:noFill/>
        </a:ln>
      </c:spPr>
    </c:title>
    <c:view3D>
      <c:hPercent val="61"/>
      <c:depthPercent val="100"/>
      <c:rAngAx val="1"/>
    </c:view3D>
    <c:floor>
      <c:spPr>
        <a:noFill/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808080"/>
          </a:solidFill>
          <a:prstDash val="solid"/>
        </a:ln>
      </c:spPr>
    </c:sideWall>
    <c:backWall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4891049964915853"/>
          <c:y val="0.18901098901098906"/>
          <c:w val="0.57506087262886452"/>
          <c:h val="0.70109890109890105"/>
        </c:manualLayout>
      </c:layout>
      <c:bar3DChart>
        <c:barDir val="col"/>
        <c:grouping val="clustered"/>
        <c:ser>
          <c:idx val="0"/>
          <c:order val="0"/>
          <c:tx>
            <c:strRef>
              <c:f>Φύλλο1!$O$102</c:f>
              <c:strCache>
                <c:ptCount val="1"/>
                <c:pt idx="0">
                  <c:v>Μεταποίηση 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6412175172361217E-2"/>
                  <c:y val="-4.6051397421476181E-2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l-GR"/>
                </a:p>
              </c:txPr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Φύλλο1!$O$101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Φύλλο1!$P$102</c:f>
              <c:numCache>
                <c:formatCode>#,##0.00\ "€"</c:formatCode>
                <c:ptCount val="1"/>
                <c:pt idx="0">
                  <c:v>831.8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Φύλλο1!$O$103</c:f>
              <c:strCache>
                <c:ptCount val="1"/>
                <c:pt idx="0">
                  <c:v>Πρωτογενής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3547056617922758E-2"/>
                  <c:y val="-4.784586542066855E-2"/>
                </c:manualLayout>
              </c:layout>
              <c:showVal val="1"/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Φύλλο1!$O$101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Φύλλο1!$P$103</c:f>
              <c:numCache>
                <c:formatCode>#,##0.00\ "€"</c:formatCode>
                <c:ptCount val="1"/>
                <c:pt idx="0">
                  <c:v>43.6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Φύλλο1!$O$104</c:f>
              <c:strCache>
                <c:ptCount val="1"/>
                <c:pt idx="0">
                  <c:v>Τουρισμός</c:v>
                </c:pt>
              </c:strCache>
            </c:strRef>
          </c:tx>
          <c:spPr>
            <a:solidFill>
              <a:srgbClr val="333333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5431672735823335E-2"/>
                  <c:y val="-5.1273744628075324E-2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l-GR"/>
                </a:p>
              </c:txPr>
              <c:showVal val="1"/>
            </c:dLbl>
            <c:delete val="1"/>
          </c:dLbls>
          <c:cat>
            <c:strRef>
              <c:f>Φύλλο1!$O$101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Φύλλο1!$P$104</c:f>
              <c:numCache>
                <c:formatCode>#,##0.00\ "€"</c:formatCode>
                <c:ptCount val="1"/>
                <c:pt idx="0">
                  <c:v>115</c:v>
                </c:pt>
              </c:numCache>
            </c:numRef>
          </c:val>
          <c:shape val="cylinder"/>
        </c:ser>
        <c:ser>
          <c:idx val="3"/>
          <c:order val="3"/>
          <c:tx>
            <c:strRef>
              <c:f>Φύλλο1!$O$105</c:f>
              <c:strCache>
                <c:ptCount val="1"/>
                <c:pt idx="0">
                  <c:v>Υπηρεσίες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4237224584215126E-2"/>
                  <c:y val="-5.9567015661503867E-2"/>
                </c:manualLayout>
              </c:layout>
              <c:showVal val="1"/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l-GR"/>
              </a:p>
            </c:txPr>
            <c:showVal val="1"/>
          </c:dLbls>
          <c:cat>
            <c:strRef>
              <c:f>Φύλλο1!$O$101</c:f>
              <c:strCache>
                <c:ptCount val="1"/>
                <c:pt idx="0">
                  <c:v>Τομέας Εφαρμογής</c:v>
                </c:pt>
              </c:strCache>
            </c:strRef>
          </c:cat>
          <c:val>
            <c:numRef>
              <c:f>Φύλλο1!$P$105</c:f>
              <c:numCache>
                <c:formatCode>#,##0.00\ "€"</c:formatCode>
                <c:ptCount val="1"/>
                <c:pt idx="0">
                  <c:v>100.2</c:v>
                </c:pt>
              </c:numCache>
            </c:numRef>
          </c:val>
          <c:shape val="cylinder"/>
        </c:ser>
        <c:dLbls/>
        <c:shape val="box"/>
        <c:axId val="92279168"/>
        <c:axId val="92280704"/>
        <c:axId val="0"/>
      </c:bar3DChart>
      <c:catAx>
        <c:axId val="9227916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l-GR"/>
          </a:p>
        </c:txPr>
        <c:crossAx val="92280704"/>
        <c:crosses val="autoZero"/>
        <c:auto val="1"/>
        <c:lblAlgn val="ctr"/>
        <c:lblOffset val="100"/>
        <c:tickLblSkip val="1"/>
        <c:tickMarkSkip val="1"/>
      </c:catAx>
      <c:valAx>
        <c:axId val="9228070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l-GR"/>
                  <a:t>Προϋπολογισμός (σε εκατ. €)</a:t>
                </a:r>
              </a:p>
            </c:rich>
          </c:tx>
          <c:layout>
            <c:manualLayout>
              <c:xMode val="edge"/>
              <c:yMode val="edge"/>
              <c:x val="2.5423743842539252E-2"/>
              <c:y val="0.34725274725274741"/>
            </c:manualLayout>
          </c:layout>
          <c:spPr>
            <a:noFill/>
            <a:ln w="25400">
              <a:noFill/>
            </a:ln>
          </c:spPr>
        </c:title>
        <c:numFmt formatCode="#,##0.00\ &quot;€&quot;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l-GR"/>
          </a:p>
        </c:txPr>
        <c:crossAx val="922791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4576315271448501"/>
          <c:y val="0.14285714285714293"/>
          <c:w val="0.22154976777069921"/>
          <c:h val="0.69670329670329689"/>
        </c:manualLayout>
      </c:layout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Trebuchet MS"/>
              <a:ea typeface="Trebuchet MS"/>
              <a:cs typeface="Trebuchet MS"/>
            </a:defRPr>
          </a:pPr>
          <a:endParaRPr lang="el-GR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l-G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style val="34"/>
  <c:chart>
    <c:plotArea>
      <c:layout>
        <c:manualLayout>
          <c:layoutTarget val="inner"/>
          <c:xMode val="edge"/>
          <c:yMode val="edge"/>
          <c:x val="8.186646312068134E-2"/>
          <c:y val="3.5229221347331585E-2"/>
          <c:w val="0.90792945524666557"/>
          <c:h val="0.88372922134733156"/>
        </c:manualLayout>
      </c:layout>
      <c:lineChart>
        <c:grouping val="standard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7779965004374732E-3"/>
                  <c:y val="4.6295931758530036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145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3.0555555555555561E-2"/>
                  <c:y val="5.5555555555555525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179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6.9444444444444475E-2"/>
                  <c:y val="9.7222222222222224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270</a:t>
                    </a:r>
                  </a:p>
                </c:rich>
              </c:tx>
              <c:showVal val="1"/>
            </c:dLbl>
            <c:showVal val="1"/>
          </c:dLbls>
          <c:cat>
            <c:strRef>
              <c:f>Φύλλο3!$C$3:$E$3</c:f>
              <c:strCache>
                <c:ptCount val="3"/>
                <c:pt idx="0">
                  <c:v>1ος κύκλος</c:v>
                </c:pt>
                <c:pt idx="1">
                  <c:v>2ος κύκλος</c:v>
                </c:pt>
                <c:pt idx="2">
                  <c:v>3ος κύκλος</c:v>
                </c:pt>
              </c:strCache>
            </c:strRef>
          </c:cat>
          <c:val>
            <c:numRef>
              <c:f>Φύλλο3!$C$4:$E$4</c:f>
              <c:numCache>
                <c:formatCode>General</c:formatCode>
                <c:ptCount val="3"/>
                <c:pt idx="0">
                  <c:v>145</c:v>
                </c:pt>
                <c:pt idx="1">
                  <c:v>179</c:v>
                </c:pt>
                <c:pt idx="2">
                  <c:v>270</c:v>
                </c:pt>
              </c:numCache>
            </c:numRef>
          </c:val>
        </c:ser>
        <c:ser>
          <c:idx val="1"/>
          <c:order val="1"/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2.7777777777777809E-3"/>
                  <c:y val="4.6296296296296315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725</a:t>
                    </a:r>
                    <a:r>
                      <a:rPr lang="el-GR" b="1"/>
                      <a:t> εκ</a:t>
                    </a:r>
                    <a:endParaRPr lang="en-US" b="1"/>
                  </a:p>
                </c:rich>
              </c:tx>
              <c:showVal val="1"/>
            </c:dLbl>
            <c:dLbl>
              <c:idx val="1"/>
              <c:layout>
                <c:manualLayout>
                  <c:x val="-4.1666666666666664E-2"/>
                  <c:y val="9.7222222222222224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854</a:t>
                    </a:r>
                    <a:r>
                      <a:rPr lang="el-GR" b="1"/>
                      <a:t> εκ</a:t>
                    </a:r>
                    <a:endParaRPr lang="en-US" b="1"/>
                  </a:p>
                </c:rich>
              </c:tx>
              <c:showVal val="1"/>
            </c:dLbl>
            <c:dLbl>
              <c:idx val="2"/>
              <c:layout>
                <c:manualLayout>
                  <c:x val="-4.7222222222222332E-2"/>
                  <c:y val="0.10185185185185183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1</a:t>
                    </a:r>
                    <a:r>
                      <a:rPr lang="el-GR" b="1"/>
                      <a:t>.</a:t>
                    </a:r>
                    <a:r>
                      <a:rPr lang="en-US" b="1"/>
                      <a:t>100</a:t>
                    </a:r>
                    <a:r>
                      <a:rPr lang="el-GR" b="1"/>
                      <a:t> εκ</a:t>
                    </a:r>
                    <a:endParaRPr lang="en-US" b="1"/>
                  </a:p>
                </c:rich>
              </c:tx>
              <c:showVal val="1"/>
            </c:dLbl>
            <c:showVal val="1"/>
          </c:dLbls>
          <c:cat>
            <c:strRef>
              <c:f>Φύλλο3!$C$3:$E$3</c:f>
              <c:strCache>
                <c:ptCount val="3"/>
                <c:pt idx="0">
                  <c:v>1ος κύκλος</c:v>
                </c:pt>
                <c:pt idx="1">
                  <c:v>2ος κύκλος</c:v>
                </c:pt>
                <c:pt idx="2">
                  <c:v>3ος κύκλος</c:v>
                </c:pt>
              </c:strCache>
            </c:strRef>
          </c:cat>
          <c:val>
            <c:numRef>
              <c:f>Φύλλο3!$C$5:$E$5</c:f>
              <c:numCache>
                <c:formatCode>General</c:formatCode>
                <c:ptCount val="3"/>
                <c:pt idx="0">
                  <c:v>725</c:v>
                </c:pt>
                <c:pt idx="1">
                  <c:v>854</c:v>
                </c:pt>
                <c:pt idx="2">
                  <c:v>1100</c:v>
                </c:pt>
              </c:numCache>
            </c:numRef>
          </c:val>
        </c:ser>
        <c:dLbls/>
        <c:marker val="1"/>
        <c:axId val="92819456"/>
        <c:axId val="92820992"/>
      </c:lineChart>
      <c:catAx>
        <c:axId val="92819456"/>
        <c:scaling>
          <c:orientation val="minMax"/>
        </c:scaling>
        <c:axPos val="b"/>
        <c:tickLblPos val="nextTo"/>
        <c:crossAx val="92820992"/>
        <c:crosses val="autoZero"/>
        <c:auto val="1"/>
        <c:lblAlgn val="ctr"/>
        <c:lblOffset val="100"/>
      </c:catAx>
      <c:valAx>
        <c:axId val="92820992"/>
        <c:scaling>
          <c:orientation val="minMax"/>
        </c:scaling>
        <c:axPos val="l"/>
        <c:majorGridlines/>
        <c:numFmt formatCode="General" sourceLinked="1"/>
        <c:tickLblPos val="nextTo"/>
        <c:crossAx val="92819456"/>
        <c:crosses val="autoZero"/>
        <c:crossBetween val="between"/>
      </c:valAx>
      <c:spPr>
        <a:noFill/>
        <a:ln w="25400" cap="flat" cmpd="sng" algn="ctr">
          <a:solidFill>
            <a:schemeClr val="dk1"/>
          </a:solidFill>
          <a:prstDash val="solid"/>
        </a:ln>
        <a:effectLst/>
      </c:spPr>
    </c:plotArea>
    <c:plotVisOnly val="1"/>
    <c:dispBlanksAs val="gap"/>
  </c:chart>
  <c:spPr>
    <a:noFill/>
    <a:ln w="9525" cap="flat" cmpd="sng" algn="ctr">
      <a:solidFill>
        <a:sysClr val="windowText" lastClr="000000"/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l-G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8849518810148687E-2"/>
          <c:y val="5.1400554097404488E-2"/>
          <c:w val="0.67438801399825044"/>
          <c:h val="0.8326195683872849"/>
        </c:manualLayout>
      </c:layout>
      <c:barChart>
        <c:barDir val="col"/>
        <c:grouping val="clustered"/>
        <c:ser>
          <c:idx val="0"/>
          <c:order val="0"/>
          <c:tx>
            <c:strRef>
              <c:f>Φύλλο3!$C$33</c:f>
              <c:strCache>
                <c:ptCount val="1"/>
                <c:pt idx="0">
                  <c:v>Μεταποίηση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97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1.018506752641601E-16"/>
                  <c:y val="2.3148148148148147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  <c:showVal val="1"/>
          </c:dLbls>
          <c:cat>
            <c:strRef>
              <c:f>Φύλλο3!$D$32:$F$32</c:f>
              <c:strCache>
                <c:ptCount val="3"/>
                <c:pt idx="0">
                  <c:v>1ος κύκλος</c:v>
                </c:pt>
                <c:pt idx="1">
                  <c:v>2ος κύκλος</c:v>
                </c:pt>
                <c:pt idx="2">
                  <c:v>3ος κύκλος</c:v>
                </c:pt>
              </c:strCache>
            </c:strRef>
          </c:cat>
          <c:val>
            <c:numRef>
              <c:f>Φύλλο3!$D$33:$F$33</c:f>
              <c:numCache>
                <c:formatCode>General</c:formatCode>
                <c:ptCount val="3"/>
                <c:pt idx="0">
                  <c:v>97</c:v>
                </c:pt>
                <c:pt idx="1">
                  <c:v>91</c:v>
                </c:pt>
                <c:pt idx="2">
                  <c:v>151</c:v>
                </c:pt>
              </c:numCache>
            </c:numRef>
          </c:val>
        </c:ser>
        <c:ser>
          <c:idx val="1"/>
          <c:order val="1"/>
          <c:tx>
            <c:strRef>
              <c:f>Φύλλο3!$C$34</c:f>
              <c:strCache>
                <c:ptCount val="1"/>
                <c:pt idx="0">
                  <c:v>Πρωτογενής</c:v>
                </c:pt>
              </c:strCache>
            </c:strRef>
          </c:tx>
          <c:dLbls>
            <c:dLbl>
              <c:idx val="0"/>
              <c:layout>
                <c:manualLayout>
                  <c:x val="2.7777777777777809E-3"/>
                  <c:y val="-3.2407771945173622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  <c:showVal val="1"/>
          </c:dLbls>
          <c:cat>
            <c:strRef>
              <c:f>Φύλλο3!$D$32:$F$32</c:f>
              <c:strCache>
                <c:ptCount val="3"/>
                <c:pt idx="0">
                  <c:v>1ος κύκλος</c:v>
                </c:pt>
                <c:pt idx="1">
                  <c:v>2ος κύκλος</c:v>
                </c:pt>
                <c:pt idx="2">
                  <c:v>3ος κύκλος</c:v>
                </c:pt>
              </c:strCache>
            </c:strRef>
          </c:cat>
          <c:val>
            <c:numRef>
              <c:f>Φύλλο3!$D$34:$F$34</c:f>
              <c:numCache>
                <c:formatCode>General</c:formatCode>
                <c:ptCount val="3"/>
                <c:pt idx="0">
                  <c:v>10</c:v>
                </c:pt>
                <c:pt idx="1">
                  <c:v>16</c:v>
                </c:pt>
                <c:pt idx="2">
                  <c:v>59</c:v>
                </c:pt>
              </c:numCache>
            </c:numRef>
          </c:val>
        </c:ser>
        <c:ser>
          <c:idx val="2"/>
          <c:order val="2"/>
          <c:tx>
            <c:strRef>
              <c:f>Φύλλο3!$C$35</c:f>
              <c:strCache>
                <c:ptCount val="1"/>
                <c:pt idx="0">
                  <c:v>Τουρισμός</c:v>
                </c:pt>
              </c:strCache>
            </c:strRef>
          </c:tx>
          <c:dLbls>
            <c:dLbl>
              <c:idx val="0"/>
              <c:layout>
                <c:manualLayout>
                  <c:x val="-2.7777777777777809E-3"/>
                  <c:y val="-4.6299941673957398E-3"/>
                </c:manualLayout>
              </c:layout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</c:dLbls>
          <c:cat>
            <c:strRef>
              <c:f>Φύλλο3!$D$32:$F$32</c:f>
              <c:strCache>
                <c:ptCount val="3"/>
                <c:pt idx="0">
                  <c:v>1ος κύκλος</c:v>
                </c:pt>
                <c:pt idx="1">
                  <c:v>2ος κύκλος</c:v>
                </c:pt>
                <c:pt idx="2">
                  <c:v>3ος κύκλος</c:v>
                </c:pt>
              </c:strCache>
            </c:strRef>
          </c:cat>
          <c:val>
            <c:numRef>
              <c:f>Φύλλο3!$D$35:$F$35</c:f>
              <c:numCache>
                <c:formatCode>General</c:formatCode>
                <c:ptCount val="3"/>
                <c:pt idx="0">
                  <c:v>17</c:v>
                </c:pt>
                <c:pt idx="1">
                  <c:v>48</c:v>
                </c:pt>
                <c:pt idx="2">
                  <c:v>28</c:v>
                </c:pt>
              </c:numCache>
            </c:numRef>
          </c:val>
        </c:ser>
        <c:ser>
          <c:idx val="3"/>
          <c:order val="3"/>
          <c:tx>
            <c:strRef>
              <c:f>Φύλλο3!$C$36</c:f>
              <c:strCache>
                <c:ptCount val="1"/>
                <c:pt idx="0">
                  <c:v>Υπηρεσίες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4.6296296296296311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  <c:showVal val="1"/>
          </c:dLbls>
          <c:cat>
            <c:strRef>
              <c:f>Φύλλο3!$D$32:$F$32</c:f>
              <c:strCache>
                <c:ptCount val="3"/>
                <c:pt idx="0">
                  <c:v>1ος κύκλος</c:v>
                </c:pt>
                <c:pt idx="1">
                  <c:v>2ος κύκλος</c:v>
                </c:pt>
                <c:pt idx="2">
                  <c:v>3ος κύκλος</c:v>
                </c:pt>
              </c:strCache>
            </c:strRef>
          </c:cat>
          <c:val>
            <c:numRef>
              <c:f>Φύλλο3!$D$36:$F$36</c:f>
              <c:numCache>
                <c:formatCode>General</c:formatCode>
                <c:ptCount val="3"/>
                <c:pt idx="0">
                  <c:v>18</c:v>
                </c:pt>
                <c:pt idx="1">
                  <c:v>24</c:v>
                </c:pt>
                <c:pt idx="2">
                  <c:v>32</c:v>
                </c:pt>
              </c:numCache>
            </c:numRef>
          </c:val>
        </c:ser>
        <c:dLbls/>
        <c:axId val="130217472"/>
        <c:axId val="130219008"/>
      </c:barChart>
      <c:catAx>
        <c:axId val="130217472"/>
        <c:scaling>
          <c:orientation val="minMax"/>
        </c:scaling>
        <c:axPos val="b"/>
        <c:tickLblPos val="nextTo"/>
        <c:crossAx val="130219008"/>
        <c:crosses val="autoZero"/>
        <c:auto val="1"/>
        <c:lblAlgn val="ctr"/>
        <c:lblOffset val="100"/>
      </c:catAx>
      <c:valAx>
        <c:axId val="130219008"/>
        <c:scaling>
          <c:orientation val="minMax"/>
        </c:scaling>
        <c:axPos val="l"/>
        <c:majorGridlines/>
        <c:numFmt formatCode="General" sourceLinked="1"/>
        <c:tickLblPos val="nextTo"/>
        <c:crossAx val="130217472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gap"/>
  </c:chart>
  <c:spPr>
    <a:noFill/>
  </c:sp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59D217A-25E0-41BA-A40F-3E28466E5CE5}" type="datetime1">
              <a:rPr lang="el-GR"/>
              <a:pPr>
                <a:defRPr/>
              </a:pPr>
              <a:t>26/9/2012</a:t>
            </a:fld>
            <a:endParaRPr lang="el-GR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00280A9-4AB1-4EB0-83F8-F60953F812F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44460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2BA6C69-A005-44DE-AC2D-4514F6E9B00D}" type="datetime1">
              <a:rPr lang="el-GR"/>
              <a:pPr>
                <a:defRPr/>
              </a:pPr>
              <a:t>26/9/2012</a:t>
            </a:fld>
            <a:endParaRPr lang="el-G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8532061-264D-4275-88D1-C1D1F497CB4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7108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532061-264D-4275-88D1-C1D1F497CB47}" type="slidenum">
              <a:rPr lang="el-GR" smtClean="0"/>
              <a:pPr>
                <a:defRPr/>
              </a:pPr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202161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532061-264D-4275-88D1-C1D1F497CB47}" type="slidenum">
              <a:rPr lang="el-GR" smtClean="0"/>
              <a:pPr>
                <a:defRPr/>
              </a:pPr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202161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532061-264D-4275-88D1-C1D1F497CB47}" type="slidenum">
              <a:rPr lang="el-GR" smtClean="0"/>
              <a:pPr>
                <a:defRPr/>
              </a:pPr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202161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1" descr="LOGO_NOISIS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86000"/>
          </a:blip>
          <a:srcRect l="6885" t="-3848" r="-4088" b="31512"/>
          <a:stretch>
            <a:fillRect/>
          </a:stretch>
        </p:blipFill>
        <p:spPr bwMode="auto">
          <a:xfrm>
            <a:off x="457200" y="768350"/>
            <a:ext cx="83058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77"/>
          <p:cNvSpPr txBox="1">
            <a:spLocks noChangeArrowheads="1"/>
          </p:cNvSpPr>
          <p:nvPr userDrawn="1"/>
        </p:nvSpPr>
        <p:spPr bwMode="auto">
          <a:xfrm>
            <a:off x="5854700" y="6418263"/>
            <a:ext cx="16891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l-GR" sz="1400" b="1">
              <a:solidFill>
                <a:srgbClr val="FF0000"/>
              </a:solidFill>
            </a:endParaRP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53200" y="0"/>
            <a:ext cx="2133600" cy="57150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248400" cy="57150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191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295400"/>
            <a:ext cx="4191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0C0C0"/>
            </a:gs>
            <a:gs pos="50000">
              <a:srgbClr val="FFFFFF"/>
            </a:gs>
            <a:gs pos="100000">
              <a:srgbClr val="C0C0C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53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dirty="0" smtClean="0"/>
              <a:t>Κάντε κλικ για επεξεργασία του τίτλου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95400"/>
            <a:ext cx="8534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21515" name="Line 11"/>
          <p:cNvSpPr>
            <a:spLocks noChangeShapeType="1"/>
          </p:cNvSpPr>
          <p:nvPr userDrawn="1"/>
        </p:nvSpPr>
        <p:spPr bwMode="auto">
          <a:xfrm>
            <a:off x="0" y="990600"/>
            <a:ext cx="86868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l-GR"/>
          </a:p>
        </p:txBody>
      </p:sp>
      <p:pic>
        <p:nvPicPr>
          <p:cNvPr id="5125" name="Picture 161" descr="LOGO_NOISIS"/>
          <p:cNvPicPr>
            <a:picLocks noChangeAspect="1" noChangeArrowheads="1"/>
          </p:cNvPicPr>
          <p:nvPr userDrawn="1"/>
        </p:nvPicPr>
        <p:blipFill>
          <a:blip r:embed="rId13" cstate="print">
            <a:lum bright="70000" contrast="-86000"/>
          </a:blip>
          <a:srcRect l="6885" t="-3848" r="-4088" b="31512"/>
          <a:stretch>
            <a:fillRect/>
          </a:stretch>
        </p:blipFill>
        <p:spPr bwMode="auto">
          <a:xfrm>
            <a:off x="5105400" y="4191000"/>
            <a:ext cx="4114800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69" name="Text Box 177"/>
          <p:cNvSpPr txBox="1">
            <a:spLocks noChangeArrowheads="1"/>
          </p:cNvSpPr>
          <p:nvPr userDrawn="1"/>
        </p:nvSpPr>
        <p:spPr bwMode="auto">
          <a:xfrm>
            <a:off x="5854700" y="6418263"/>
            <a:ext cx="16891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l-GR" sz="1400" b="1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30000"/>
        <a:buChar char="•"/>
        <a:defRPr sz="28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Lucida Sans Unicode" pitchFamily="34" charset="0"/>
        <a:buChar char="-"/>
        <a:defRPr sz="2600">
          <a:solidFill>
            <a:srgbClr val="4D4D4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D4D4D"/>
        </a:buClr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2057400"/>
          </a:xfrm>
        </p:spPr>
        <p:txBody>
          <a:bodyPr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el-GR" dirty="0" smtClean="0"/>
              <a:t>ΑΝΤΩΝΙΟΣ Γ. ΚΑΠΛΑΝΗΣ </a:t>
            </a:r>
            <a:r>
              <a:rPr lang="el-GR" sz="2600" dirty="0" smtClean="0"/>
              <a:t/>
            </a:r>
            <a:br>
              <a:rPr lang="el-GR" sz="2600" dirty="0" smtClean="0"/>
            </a:br>
            <a:r>
              <a:rPr lang="el-GR" sz="2400" dirty="0" smtClean="0">
                <a:solidFill>
                  <a:srgbClr val="4D4D4D"/>
                </a:solidFill>
              </a:rPr>
              <a:t>Γενικός Διευθυντής</a:t>
            </a:r>
            <a:r>
              <a:rPr lang="el-GR" sz="2600" dirty="0" smtClean="0">
                <a:solidFill>
                  <a:srgbClr val="4D4D4D"/>
                </a:solidFill>
              </a:rPr>
              <a:t/>
            </a:r>
            <a:br>
              <a:rPr lang="el-GR" sz="2600" dirty="0" smtClean="0">
                <a:solidFill>
                  <a:srgbClr val="4D4D4D"/>
                </a:solidFill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>NOISIS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ΣΥΜΒΟΥΛΟΙ ΑΝΑΠΤΥΞΗΣ Α.Ε.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657600"/>
            <a:ext cx="8458200" cy="167640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defRPr/>
            </a:pPr>
            <a:r>
              <a:rPr lang="el-GR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Παρουσίαση επενδυτικών και 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el-GR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χρηματοδοτικών εργαλείων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Επενδυτικός Νόμος – Αλλαγές (</a:t>
            </a:r>
            <a:r>
              <a:rPr lang="el-GR" dirty="0">
                <a:latin typeface="Arial" pitchFamily="34" charset="0"/>
                <a:cs typeface="Arial" pitchFamily="34" charset="0"/>
              </a:rPr>
              <a:t>β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)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4953000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l-GR" sz="2200" b="1" dirty="0" smtClean="0">
                <a:latin typeface="Arial" pitchFamily="34" charset="0"/>
                <a:cs typeface="Arial" pitchFamily="34" charset="0"/>
              </a:rPr>
              <a:t>Προβλέπονται:</a:t>
            </a:r>
            <a:endParaRPr lang="el-GR" sz="22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>
                <a:latin typeface="Arial" pitchFamily="34" charset="0"/>
                <a:cs typeface="Arial" pitchFamily="34" charset="0"/>
              </a:rPr>
              <a:t>Υποβολή αιτήσεων υπαγωγής καθ’ όλη τη διάρκεια του έτους. Η αξιολόγηση 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τους </a:t>
            </a:r>
            <a:r>
              <a:rPr lang="el-GR" sz="2200" dirty="0">
                <a:latin typeface="Arial" pitchFamily="34" charset="0"/>
                <a:cs typeface="Arial" pitchFamily="34" charset="0"/>
              </a:rPr>
              <a:t>θα γίνεται δύο φορές το χρόνο, τους μήνες Μάιο και Οκτώβριο 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Αύξηση της  </a:t>
            </a:r>
            <a:r>
              <a:rPr lang="el-GR" sz="2200" dirty="0">
                <a:latin typeface="Arial" pitchFamily="34" charset="0"/>
                <a:cs typeface="Arial" pitchFamily="34" charset="0"/>
              </a:rPr>
              <a:t>περιόδου 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αξιοποίησης του κινήτρου του φορολογικού κινήτρου (φοροαπαλλαγή).</a:t>
            </a:r>
          </a:p>
          <a:p>
            <a:pPr lvl="0"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Μείωση του ελάχιστου αριθμού των επιχειρήσεων που απαιτείται για σχήματα συνέργειας και δικτύωσης.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lvl="0"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Αύξηση του ποσοστού της προκαταβολής για την εκκίνηση των επενδυτικών έργων.</a:t>
            </a:r>
          </a:p>
          <a:p>
            <a:pPr marL="0" lvl="0" indent="0" eaLnBrk="1" hangingPunct="1">
              <a:lnSpc>
                <a:spcPct val="120000"/>
              </a:lnSpc>
              <a:buNone/>
              <a:defRPr/>
            </a:pPr>
            <a:endParaRPr lang="el-GR" sz="2200" dirty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1554692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Επενδυτικός Νόμος – Υποβολές προτάσεων 3ης περιόδου εφαρμογής</a:t>
            </a: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381000" y="5981581"/>
            <a:ext cx="64008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200" dirty="0">
                <a:latin typeface="Trebuchet MS" pitchFamily="34" charset="0"/>
              </a:rPr>
              <a:t>Πηγή: </a:t>
            </a:r>
            <a:r>
              <a:rPr lang="el-GR" sz="1200" dirty="0" smtClean="0">
                <a:latin typeface="Trebuchet MS" pitchFamily="34" charset="0"/>
              </a:rPr>
              <a:t>Υπουργείο Ανάπτυξης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l-GR" sz="1200" dirty="0" smtClean="0">
                <a:latin typeface="Trebuchet MS" pitchFamily="34" charset="0"/>
              </a:rPr>
              <a:t>Ανταγωνιστικότητας</a:t>
            </a:r>
            <a:r>
              <a:rPr lang="en-US" sz="1200" dirty="0" smtClean="0">
                <a:latin typeface="Trebuchet MS" pitchFamily="34" charset="0"/>
              </a:rPr>
              <a:t>,</a:t>
            </a:r>
            <a:r>
              <a:rPr lang="el-GR" sz="1200" dirty="0" smtClean="0">
                <a:latin typeface="Trebuchet MS" pitchFamily="34" charset="0"/>
              </a:rPr>
              <a:t> Υποδομών, Μεταφορών και Δικτύων</a:t>
            </a:r>
            <a:endParaRPr lang="el-GR" sz="1200" dirty="0">
              <a:latin typeface="Trebuchet MS" pitchFamily="34" charset="0"/>
            </a:endParaRPr>
          </a:p>
          <a:p>
            <a:endParaRPr lang="el-GR" sz="2000" dirty="0">
              <a:latin typeface="Trebuchet MS" pitchFamily="34" charset="0"/>
            </a:endParaRPr>
          </a:p>
          <a:p>
            <a:r>
              <a:rPr lang="el-GR" sz="1400" dirty="0">
                <a:latin typeface="Trebuchet MS" pitchFamily="34" charset="0"/>
              </a:rPr>
              <a:t>Σύνολο επενδύσεων: </a:t>
            </a:r>
            <a:r>
              <a:rPr lang="el-GR" sz="1400" dirty="0" smtClean="0">
                <a:latin typeface="Trebuchet MS" pitchFamily="34" charset="0"/>
              </a:rPr>
              <a:t>269</a:t>
            </a:r>
            <a:endParaRPr lang="el-GR" sz="1400" dirty="0">
              <a:latin typeface="Trebuchet MS" pitchFamily="34" charset="0"/>
            </a:endParaRPr>
          </a:p>
        </p:txBody>
      </p:sp>
      <p:graphicFrame>
        <p:nvGraphicFramePr>
          <p:cNvPr id="6" name="Γράφημα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1295823"/>
              </p:ext>
            </p:extLst>
          </p:nvPr>
        </p:nvGraphicFramePr>
        <p:xfrm>
          <a:off x="304800" y="1143000"/>
          <a:ext cx="8229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2053" grpId="0"/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Επενδυτικός Νόμος – Υποβληθείσες Προτάσεις </a:t>
            </a:r>
            <a:r>
              <a:rPr lang="el-GR" sz="2600" dirty="0">
                <a:latin typeface="Arial" pitchFamily="34" charset="0"/>
                <a:cs typeface="Arial" pitchFamily="34" charset="0"/>
              </a:rPr>
              <a:t>3</a:t>
            </a:r>
            <a:r>
              <a:rPr lang="el-GR" sz="2600" dirty="0" smtClean="0">
                <a:latin typeface="Arial" pitchFamily="34" charset="0"/>
                <a:cs typeface="Arial" pitchFamily="34" charset="0"/>
              </a:rPr>
              <a:t>ης περιόδου εφαρμογής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228600" y="6324600"/>
            <a:ext cx="830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200" dirty="0">
                <a:latin typeface="Trebuchet MS" pitchFamily="34" charset="0"/>
              </a:rPr>
              <a:t>Πηγή: Υπουργείο Ανάπτυξης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l-GR" sz="1200" dirty="0" smtClean="0">
                <a:latin typeface="Trebuchet MS" pitchFamily="34" charset="0"/>
              </a:rPr>
              <a:t>Ανταγωνιστικότητας</a:t>
            </a:r>
            <a:r>
              <a:rPr lang="en-US" sz="1200" dirty="0">
                <a:latin typeface="Trebuchet MS" pitchFamily="34" charset="0"/>
              </a:rPr>
              <a:t>,</a:t>
            </a:r>
            <a:r>
              <a:rPr lang="el-GR" sz="1200" dirty="0">
                <a:latin typeface="Trebuchet MS" pitchFamily="34" charset="0"/>
              </a:rPr>
              <a:t> Υποδομών, Μεταφορών και Δικτύων</a:t>
            </a:r>
          </a:p>
        </p:txBody>
      </p:sp>
      <p:graphicFrame>
        <p:nvGraphicFramePr>
          <p:cNvPr id="7" name="Γράφημα 6"/>
          <p:cNvGraphicFramePr>
            <a:graphicFrameLocks/>
          </p:cNvGraphicFramePr>
          <p:nvPr/>
        </p:nvGraphicFramePr>
        <p:xfrm>
          <a:off x="304800" y="1066800"/>
          <a:ext cx="8458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077" grpId="0"/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Επενδυτικός Νόμος – Υποβληθέντες προϋπολογισμοί 3ης περιόδου εφαρμογής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304800" y="6324600"/>
            <a:ext cx="6324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200" dirty="0">
                <a:latin typeface="Trebuchet MS" pitchFamily="34" charset="0"/>
              </a:rPr>
              <a:t>Πηγή: Υπουργείο Ανάπτυξης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l-GR" sz="1200" dirty="0" smtClean="0">
                <a:latin typeface="Trebuchet MS" pitchFamily="34" charset="0"/>
              </a:rPr>
              <a:t>Ανταγωνιστικότητας</a:t>
            </a:r>
            <a:r>
              <a:rPr lang="en-US" sz="1200" dirty="0">
                <a:latin typeface="Trebuchet MS" pitchFamily="34" charset="0"/>
              </a:rPr>
              <a:t>,</a:t>
            </a:r>
            <a:r>
              <a:rPr lang="el-GR" sz="1200" dirty="0">
                <a:latin typeface="Trebuchet MS" pitchFamily="34" charset="0"/>
              </a:rPr>
              <a:t> Υποδομών, Μεταφορών και Δικτύων</a:t>
            </a:r>
          </a:p>
        </p:txBody>
      </p:sp>
      <p:graphicFrame>
        <p:nvGraphicFramePr>
          <p:cNvPr id="6" name="Γράφημα 5"/>
          <p:cNvGraphicFramePr>
            <a:graphicFrameLocks/>
          </p:cNvGraphicFramePr>
          <p:nvPr/>
        </p:nvGraphicFramePr>
        <p:xfrm>
          <a:off x="228600" y="1066800"/>
          <a:ext cx="8201025" cy="5138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41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Επενδυτικός Νόμος – Διάγραμμα πορείας υποβολής αιτήσεων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228600" y="6324600"/>
            <a:ext cx="6324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200" dirty="0">
                <a:latin typeface="Trebuchet MS" pitchFamily="34" charset="0"/>
              </a:rPr>
              <a:t>Πηγή: Υπουργείο </a:t>
            </a:r>
            <a:r>
              <a:rPr lang="el-GR" sz="1200" dirty="0" smtClean="0">
                <a:latin typeface="Trebuchet MS" pitchFamily="34" charset="0"/>
              </a:rPr>
              <a:t>Ανάπτυξης</a:t>
            </a:r>
            <a:r>
              <a:rPr lang="en-US" sz="1200" dirty="0" smtClean="0">
                <a:latin typeface="Trebuchet MS" pitchFamily="34" charset="0"/>
              </a:rPr>
              <a:t> ,</a:t>
            </a:r>
            <a:r>
              <a:rPr lang="el-GR" sz="1200" dirty="0">
                <a:latin typeface="Trebuchet MS" pitchFamily="34" charset="0"/>
              </a:rPr>
              <a:t>Ανταγωνιστικότητας</a:t>
            </a:r>
            <a:r>
              <a:rPr lang="en-US" sz="1200" dirty="0">
                <a:latin typeface="Trebuchet MS" pitchFamily="34" charset="0"/>
              </a:rPr>
              <a:t>,</a:t>
            </a:r>
            <a:r>
              <a:rPr lang="el-GR" sz="1200" dirty="0">
                <a:latin typeface="Trebuchet MS" pitchFamily="34" charset="0"/>
              </a:rPr>
              <a:t> Υποδομών, Μεταφορών και Δικτύων</a:t>
            </a:r>
          </a:p>
        </p:txBody>
      </p:sp>
      <p:graphicFrame>
        <p:nvGraphicFramePr>
          <p:cNvPr id="9" name="Γράφημα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0861402"/>
              </p:ext>
            </p:extLst>
          </p:nvPr>
        </p:nvGraphicFramePr>
        <p:xfrm>
          <a:off x="304800" y="1676400"/>
          <a:ext cx="746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1154668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Ν. 3908/2011 Διάγραμμα πορείας υποβολής αιτήσεων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293300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41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Επενδυτικός Νόμος – Υποβολές ανά τομέα δραστηριότητας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609600" y="6400800"/>
            <a:ext cx="6324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200" dirty="0">
                <a:latin typeface="Trebuchet MS" pitchFamily="34" charset="0"/>
              </a:rPr>
              <a:t>Πηγή: Υπουργείο Ανάπτυξης</a:t>
            </a:r>
            <a:r>
              <a:rPr lang="en-US" sz="1200" dirty="0">
                <a:latin typeface="Trebuchet MS" pitchFamily="34" charset="0"/>
              </a:rPr>
              <a:t>,</a:t>
            </a:r>
            <a:r>
              <a:rPr lang="el-GR" sz="1200" dirty="0">
                <a:latin typeface="Trebuchet MS" pitchFamily="34" charset="0"/>
              </a:rPr>
              <a:t>Ανταγωνιστικότητας</a:t>
            </a:r>
            <a:r>
              <a:rPr lang="en-US" sz="1200" dirty="0">
                <a:latin typeface="Trebuchet MS" pitchFamily="34" charset="0"/>
              </a:rPr>
              <a:t>,</a:t>
            </a:r>
            <a:r>
              <a:rPr lang="el-GR" sz="1200" dirty="0">
                <a:latin typeface="Trebuchet MS" pitchFamily="34" charset="0"/>
              </a:rPr>
              <a:t> Υποδομών, Μεταφορών και Δικτύων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12192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Ν. 3908/2011 Αριθμός υποβολών ανά τομέα δραστηριότητας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Γράφημα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50146644"/>
              </p:ext>
            </p:extLst>
          </p:nvPr>
        </p:nvGraphicFramePr>
        <p:xfrm>
          <a:off x="0" y="1600200"/>
          <a:ext cx="7848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735179447"/>
      </p:ext>
    </p:ext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41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ΠΕΠ– Κύρια Στοιχεία Δράσης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8686800" cy="4800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 smtClean="0">
                <a:latin typeface="Arial" charset="0"/>
                <a:cs typeface="Arial" charset="0"/>
              </a:rPr>
              <a:t>Δικαιούχοι: </a:t>
            </a:r>
            <a:r>
              <a:rPr lang="el-GR" sz="1800" b="1" dirty="0">
                <a:latin typeface="Arial" charset="0"/>
                <a:cs typeface="Arial" charset="0"/>
              </a:rPr>
              <a:t>Υφιστάμενες, νέες και υπό σύσταση επιχειρήσεις ανεξαρτήτως </a:t>
            </a:r>
            <a:r>
              <a:rPr lang="el-GR" sz="1800" b="1" dirty="0" smtClean="0">
                <a:latin typeface="Arial" charset="0"/>
                <a:cs typeface="Arial" charset="0"/>
              </a:rPr>
              <a:t>μεγέθους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dirty="0" smtClean="0">
                <a:latin typeface="Arial" charset="0"/>
                <a:cs typeface="Arial" charset="0"/>
              </a:rPr>
              <a:t>Ενίσχυση </a:t>
            </a:r>
            <a:r>
              <a:rPr lang="el-GR" sz="1800" dirty="0">
                <a:latin typeface="Arial" charset="0"/>
                <a:cs typeface="Arial" charset="0"/>
              </a:rPr>
              <a:t>της Επιχειρηματικότητας και της Ανταγωνιστικότητας </a:t>
            </a:r>
            <a:r>
              <a:rPr lang="el-GR" sz="1800" dirty="0" smtClean="0">
                <a:latin typeface="Arial" charset="0"/>
                <a:cs typeface="Arial" charset="0"/>
              </a:rPr>
              <a:t>στις θεματικές ενότητες της </a:t>
            </a:r>
            <a:r>
              <a:rPr lang="el-GR" sz="1800" b="1" dirty="0" smtClean="0">
                <a:latin typeface="Arial" charset="0"/>
                <a:cs typeface="Arial" charset="0"/>
              </a:rPr>
              <a:t>Μεταποίησης, του Τουρισμού, του Εμπορίου και των Υπηρεσιών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dirty="0" smtClean="0">
                <a:latin typeface="Arial" charset="0"/>
                <a:cs typeface="Arial" charset="0"/>
              </a:rPr>
              <a:t>Προϋπολογισμός</a:t>
            </a:r>
            <a:r>
              <a:rPr lang="el-GR" sz="1800" b="1" dirty="0" smtClean="0">
                <a:latin typeface="Arial" charset="0"/>
                <a:cs typeface="Arial" charset="0"/>
              </a:rPr>
              <a:t> 20.000 </a:t>
            </a:r>
            <a:r>
              <a:rPr lang="el-GR" sz="1800" b="1" dirty="0">
                <a:latin typeface="Arial" charset="0"/>
                <a:cs typeface="Arial" charset="0"/>
              </a:rPr>
              <a:t>€ έως 100.000 € </a:t>
            </a:r>
            <a:r>
              <a:rPr lang="el-GR" sz="1800" dirty="0">
                <a:latin typeface="Arial" charset="0"/>
                <a:cs typeface="Arial" charset="0"/>
              </a:rPr>
              <a:t>για τους τομείς του Εμπορίου και Υπηρεσιών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dirty="0">
                <a:latin typeface="Arial" charset="0"/>
                <a:cs typeface="Arial" charset="0"/>
              </a:rPr>
              <a:t>Προϋπολογισμός</a:t>
            </a:r>
            <a:r>
              <a:rPr lang="el-GR" sz="1800" b="1" dirty="0">
                <a:latin typeface="Arial" charset="0"/>
                <a:cs typeface="Arial" charset="0"/>
              </a:rPr>
              <a:t> </a:t>
            </a:r>
            <a:r>
              <a:rPr lang="el-GR" sz="1800" b="1" dirty="0" smtClean="0">
                <a:latin typeface="Arial" charset="0"/>
                <a:cs typeface="Arial" charset="0"/>
              </a:rPr>
              <a:t>30.000 </a:t>
            </a:r>
            <a:r>
              <a:rPr lang="el-GR" sz="1800" b="1" dirty="0">
                <a:latin typeface="Arial" charset="0"/>
                <a:cs typeface="Arial" charset="0"/>
              </a:rPr>
              <a:t>€ έως 300.000 € </a:t>
            </a:r>
            <a:r>
              <a:rPr lang="el-GR" sz="1800" dirty="0">
                <a:latin typeface="Arial" charset="0"/>
                <a:cs typeface="Arial" charset="0"/>
              </a:rPr>
              <a:t>για τους τομείς του Τουρισμού και Μεταποίηση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>
                <a:latin typeface="Arial" charset="0"/>
                <a:cs typeface="Arial" charset="0"/>
              </a:rPr>
              <a:t>Το ύψος του επενδυτικού σχεδίου θα συνδέεται με τον κύκλο εργασιών της επιχείρησης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dirty="0" smtClean="0">
                <a:latin typeface="Arial" charset="0"/>
                <a:cs typeface="Arial" charset="0"/>
              </a:rPr>
              <a:t>Επιχορήγηση</a:t>
            </a:r>
            <a:r>
              <a:rPr lang="el-GR" sz="1800" dirty="0">
                <a:latin typeface="Arial" charset="0"/>
                <a:cs typeface="Arial" charset="0"/>
              </a:rPr>
              <a:t> </a:t>
            </a:r>
            <a:r>
              <a:rPr lang="el-GR" sz="1800" b="1" dirty="0">
                <a:latin typeface="Arial" charset="0"/>
                <a:cs typeface="Arial" charset="0"/>
              </a:rPr>
              <a:t>έως 60% </a:t>
            </a:r>
            <a:r>
              <a:rPr lang="el-GR" sz="1800" dirty="0">
                <a:latin typeface="Arial" charset="0"/>
                <a:cs typeface="Arial" charset="0"/>
              </a:rPr>
              <a:t>ανάλογα το μέγεθος της εταιρίας και το τόπο </a:t>
            </a:r>
            <a:r>
              <a:rPr lang="el-GR" sz="1800" dirty="0" smtClean="0">
                <a:latin typeface="Arial" charset="0"/>
                <a:cs typeface="Arial" charset="0"/>
              </a:rPr>
              <a:t>εγκατάστασης </a:t>
            </a:r>
            <a:r>
              <a:rPr lang="el-GR" sz="1800" dirty="0">
                <a:latin typeface="Arial" charset="0"/>
                <a:cs typeface="Arial" charset="0"/>
              </a:rPr>
              <a:t>της επένδυσης</a:t>
            </a:r>
            <a:endParaRPr lang="el-GR" sz="1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ΠΕΠ– Ενισχυόμενες Δαπάνες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001000" cy="37338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Κτίρια και </a:t>
            </a:r>
            <a:r>
              <a:rPr lang="el-GR" sz="2000" b="1" dirty="0" smtClean="0">
                <a:latin typeface="Arial" charset="0"/>
                <a:cs typeface="Arial" charset="0"/>
              </a:rPr>
              <a:t>εγκαταστάσεις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Μηχανήματα και </a:t>
            </a:r>
            <a:r>
              <a:rPr lang="el-GR" sz="2000" b="1" dirty="0" smtClean="0">
                <a:latin typeface="Arial" charset="0"/>
                <a:cs typeface="Arial" charset="0"/>
              </a:rPr>
              <a:t>Εξοπλισμός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Εξοπλισμός και εγκαταστάσεις Προστασίας </a:t>
            </a:r>
            <a:r>
              <a:rPr lang="el-GR" sz="2000" b="1" dirty="0" smtClean="0">
                <a:latin typeface="Arial" charset="0"/>
                <a:cs typeface="Arial" charset="0"/>
              </a:rPr>
              <a:t>Περιβάλλοντος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Εξοπλισμός και εγκαταστάσεις Εξοικονόμησης Ενέργειας</a:t>
            </a:r>
            <a:r>
              <a:rPr lang="el-GR" sz="2000" b="1" dirty="0" smtClean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Συστήματα </a:t>
            </a:r>
            <a:r>
              <a:rPr lang="el-GR" sz="2000" b="1" dirty="0" smtClean="0">
                <a:latin typeface="Arial" charset="0"/>
                <a:cs typeface="Arial" charset="0"/>
              </a:rPr>
              <a:t>Αυτοματοποίησης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 smtClean="0">
                <a:latin typeface="Arial" charset="0"/>
                <a:cs typeface="Arial" charset="0"/>
              </a:rPr>
              <a:t>Δικαιώματα Τεχνογνωσίας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Πιστοποίηση συστημάτων διασφάλισης </a:t>
            </a:r>
            <a:r>
              <a:rPr lang="el-GR" sz="2000" b="1" dirty="0" smtClean="0">
                <a:latin typeface="Arial" charset="0"/>
                <a:cs typeface="Arial" charset="0"/>
              </a:rPr>
              <a:t>ποιότητας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Προβολή </a:t>
            </a:r>
            <a:r>
              <a:rPr lang="el-GR" sz="2000" b="1" dirty="0" smtClean="0">
                <a:latin typeface="Arial" charset="0"/>
                <a:cs typeface="Arial" charset="0"/>
              </a:rPr>
              <a:t>– Προώθηση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Αμοιβές </a:t>
            </a:r>
            <a:r>
              <a:rPr lang="el-GR" sz="2000" b="1" dirty="0" smtClean="0">
                <a:latin typeface="Arial" charset="0"/>
                <a:cs typeface="Arial" charset="0"/>
              </a:rPr>
              <a:t>Συμβούλων</a:t>
            </a:r>
            <a:endParaRPr lang="en-US" sz="2000" b="1" dirty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l-G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Οι </a:t>
            </a:r>
            <a:r>
              <a:rPr lang="el-G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όροι και οι προδιαγραφές του προγράμματος μπορεί να αλλάξουν με την οριστική προκήρυξη.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endParaRPr lang="el-GR" sz="20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1843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220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Εναλλακτικός Τουρισμός*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600" dirty="0" smtClean="0">
                <a:latin typeface="Arial" pitchFamily="34" charset="0"/>
                <a:cs typeface="Arial" pitchFamily="34" charset="0"/>
              </a:rPr>
              <a:t>– Κύρια Στοιχεία Δράσης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610600" cy="49530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>
                <a:latin typeface="Arial" charset="0"/>
                <a:cs typeface="Arial" charset="0"/>
              </a:rPr>
              <a:t>Δικαιούχοι: Φυσικά ή νομικά πρόσωπα τα οποία δραστηριοποιούνται σε επιλέξιμο ΚΑΔ </a:t>
            </a:r>
            <a:r>
              <a:rPr lang="el-GR" sz="1800" b="1" dirty="0" smtClean="0">
                <a:latin typeface="Arial" charset="0"/>
                <a:cs typeface="Arial" charset="0"/>
              </a:rPr>
              <a:t>, </a:t>
            </a:r>
            <a:r>
              <a:rPr lang="el-GR" sz="1900" b="1" dirty="0" smtClean="0">
                <a:latin typeface="Arial" charset="0"/>
                <a:cs typeface="Arial" charset="0"/>
              </a:rPr>
              <a:t>που </a:t>
            </a:r>
            <a:r>
              <a:rPr lang="el-GR" sz="1900" b="1" dirty="0">
                <a:latin typeface="Arial" charset="0"/>
                <a:cs typeface="Arial" charset="0"/>
              </a:rPr>
              <a:t>παρέχουν ή δύνανται να παρέχουν εναλλακτικά προϊόντα και υπηρεσίες τουριστικού </a:t>
            </a:r>
            <a:r>
              <a:rPr lang="el-GR" sz="1900" b="1" dirty="0" smtClean="0">
                <a:latin typeface="Arial" charset="0"/>
                <a:cs typeface="Arial" charset="0"/>
              </a:rPr>
              <a:t>ενδιαφέροντος</a:t>
            </a:r>
            <a:endParaRPr lang="el-GR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dirty="0" smtClean="0">
                <a:latin typeface="Arial" charset="0"/>
                <a:cs typeface="Arial" charset="0"/>
              </a:rPr>
              <a:t>Επιλεγμένοι </a:t>
            </a:r>
            <a:r>
              <a:rPr lang="el-GR" sz="1800" dirty="0">
                <a:latin typeface="Arial" charset="0"/>
                <a:cs typeface="Arial" charset="0"/>
              </a:rPr>
              <a:t>ΚΑΔ των κλάδων 50: πλωτές μεταφορές, 55: καταλύματα, 56: δραστηριότητες υπηρεσιών εστίασης, 77: δραστηριότητες ενοικίασης και εκμίσθωσης, 79: δραστηριότητες ταξιδιωτικών πρακτορείων γραφείων, οργανωμένων ταξιδιών και υπηρεσιών κρατήσεων, 82: οργάνωση συνεδρίων και εμπορικών εκθέσεων, 85: εκπαίδευση, 93: άλλες δραστηριότητες διασκέδασης και ψυχαγωγίας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>
                <a:latin typeface="Arial" charset="0"/>
                <a:cs typeface="Arial" charset="0"/>
              </a:rPr>
              <a:t>Ύψος επένδυσης</a:t>
            </a:r>
            <a:r>
              <a:rPr lang="el-GR" sz="1800" dirty="0">
                <a:latin typeface="Arial" charset="0"/>
                <a:cs typeface="Arial" charset="0"/>
              </a:rPr>
              <a:t> </a:t>
            </a:r>
            <a:r>
              <a:rPr lang="el-GR" sz="1800" b="1" dirty="0">
                <a:latin typeface="Arial" charset="0"/>
                <a:cs typeface="Arial" charset="0"/>
              </a:rPr>
              <a:t>από 10.000 € έως 400.000 €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>
                <a:latin typeface="Arial" charset="0"/>
                <a:cs typeface="Arial" charset="0"/>
              </a:rPr>
              <a:t>Επιχορήγηση</a:t>
            </a:r>
            <a:r>
              <a:rPr lang="el-GR" sz="1800" dirty="0">
                <a:latin typeface="Arial" charset="0"/>
                <a:cs typeface="Arial" charset="0"/>
              </a:rPr>
              <a:t> 40% </a:t>
            </a:r>
            <a:r>
              <a:rPr lang="el-GR" sz="1800" b="1" dirty="0">
                <a:latin typeface="Arial" charset="0"/>
                <a:cs typeface="Arial" charset="0"/>
              </a:rPr>
              <a:t>πανελλαδικά και</a:t>
            </a:r>
            <a:r>
              <a:rPr lang="el-GR" sz="1800" dirty="0">
                <a:latin typeface="Arial" charset="0"/>
                <a:cs typeface="Arial" charset="0"/>
              </a:rPr>
              <a:t> 45% </a:t>
            </a:r>
            <a:r>
              <a:rPr lang="el-GR" sz="1800" b="1" dirty="0">
                <a:latin typeface="Arial" charset="0"/>
                <a:cs typeface="Arial" charset="0"/>
              </a:rPr>
              <a:t>σε μικρά νησιά με πληθυσμό κάτω των 3.100 </a:t>
            </a:r>
            <a:r>
              <a:rPr lang="el-GR" sz="1800" b="1" dirty="0" smtClean="0">
                <a:latin typeface="Arial" charset="0"/>
                <a:cs typeface="Arial" charset="0"/>
              </a:rPr>
              <a:t>κατοίκων</a:t>
            </a:r>
          </a:p>
          <a:p>
            <a:pPr marL="0" indent="0" algn="r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* Δράση 2011</a:t>
            </a:r>
            <a:endParaRPr lang="el-GR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220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Εναλλακτικός Τουρισμός*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600" dirty="0" smtClean="0">
                <a:latin typeface="Arial" pitchFamily="34" charset="0"/>
                <a:cs typeface="Arial" pitchFamily="34" charset="0"/>
              </a:rPr>
              <a:t>– Ενισχυόμενες Δαπάνες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534400" cy="49530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Προμήθεια εξοπλισμού </a:t>
            </a:r>
            <a:endParaRPr lang="el-GR" sz="20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 smtClean="0">
                <a:latin typeface="Arial" charset="0"/>
                <a:cs typeface="Arial" charset="0"/>
              </a:rPr>
              <a:t>Κτιριακά </a:t>
            </a:r>
            <a:r>
              <a:rPr lang="el-GR" sz="2000" b="1" dirty="0">
                <a:latin typeface="Arial" charset="0"/>
                <a:cs typeface="Arial" charset="0"/>
              </a:rPr>
              <a:t>– Διαμόρφωση χώρων, ειδικές και βοηθητικές εγκαταστάσεις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Προβολή – Προώθηση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Αμοιβές συμβούλων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2000" b="1" dirty="0">
                <a:latin typeface="Arial" charset="0"/>
                <a:cs typeface="Arial" charset="0"/>
              </a:rPr>
              <a:t>Άλλες δαπάνες ( μεταφορά τεχνογνωσίας, αγορά δικαιωμάτων, ενσωμάτωση προτύπων κλπ)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endParaRPr lang="el-GR" sz="1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r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endParaRPr lang="el-G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endParaRPr lang="el-G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endParaRPr lang="el-G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l-G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l-G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Δράση 2011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\\192.168.5.60\common_data\Κοτίδης\εικονες για video extra\_DSC2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953000"/>
            <a:ext cx="2286000" cy="1676400"/>
          </a:xfrm>
          <a:prstGeom prst="rect">
            <a:avLst/>
          </a:prstGeom>
          <a:noFill/>
        </p:spPr>
      </p:pic>
      <p:pic>
        <p:nvPicPr>
          <p:cNvPr id="4099" name="Picture 3" descr="\\192.168.5.60\common_data\Κοτίδης\εικονες για video extra\background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953000"/>
            <a:ext cx="2209800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5795982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Επιδοτούμενα Προγράμματα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35814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400" b="1" dirty="0" smtClean="0">
                <a:latin typeface="Arial" charset="0"/>
                <a:cs typeface="Arial" charset="0"/>
              </a:rPr>
              <a:t>Επενδυτικός Νόμος</a:t>
            </a:r>
            <a:r>
              <a:rPr lang="en-US" sz="2400" b="1" dirty="0" smtClean="0">
                <a:latin typeface="Arial" charset="0"/>
                <a:cs typeface="Arial" charset="0"/>
              </a:rPr>
              <a:t> 3908/2011</a:t>
            </a:r>
            <a:endParaRPr lang="el-GR" sz="24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400" b="1" dirty="0" smtClean="0">
                <a:latin typeface="Arial" charset="0"/>
                <a:cs typeface="Arial" charset="0"/>
              </a:rPr>
              <a:t>Περιφερειακά Επιχειρησιακά Προγράμματα (ΠΕΠ)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400" b="1" dirty="0" smtClean="0">
                <a:latin typeface="Arial" charset="0"/>
                <a:cs typeface="Arial" charset="0"/>
              </a:rPr>
              <a:t>Εναλλακτικός Τουρισμός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400" b="1" dirty="0" smtClean="0">
                <a:latin typeface="Arial" charset="0"/>
                <a:cs typeface="Arial" charset="0"/>
              </a:rPr>
              <a:t>Εξωστρέφεια </a:t>
            </a:r>
            <a:r>
              <a:rPr lang="el-GR" sz="2400" b="1" dirty="0">
                <a:latin typeface="Arial" charset="0"/>
                <a:cs typeface="Arial" charset="0"/>
              </a:rPr>
              <a:t>Ανταγωνιστικότητα των επιχειρήσεων</a:t>
            </a:r>
          </a:p>
        </p:txBody>
      </p:sp>
      <p:pic>
        <p:nvPicPr>
          <p:cNvPr id="1026" name="Picture 2" descr="\\192.168.5.60\common_data\Κοτίδης\εικονες για video extra\1.Pan. Main Road Poo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191000"/>
            <a:ext cx="5646738" cy="22144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922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220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Εξωστρέφεια Ανταγωνιστικότητα των επιχειρήσεων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600" dirty="0" smtClean="0">
                <a:latin typeface="Arial" pitchFamily="34" charset="0"/>
                <a:cs typeface="Arial" pitchFamily="34" charset="0"/>
              </a:rPr>
              <a:t>– Κύρια Στοιχεία Δράσης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1371600"/>
            <a:ext cx="85343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30000"/>
              <a:buChar char="•"/>
              <a:defRPr sz="28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Lucida Sans Unicode" pitchFamily="34" charset="0"/>
              <a:buChar char="-"/>
              <a:defRPr sz="2600">
                <a:solidFill>
                  <a:srgbClr val="4D4D4D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D4D4D"/>
              </a:buClr>
              <a:buChar char="•"/>
              <a:defRPr sz="2400"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9pPr>
          </a:lstStyle>
          <a:p>
            <a:r>
              <a:rPr lang="el-GR" sz="1800" b="1" dirty="0" smtClean="0">
                <a:latin typeface="Arial" charset="0"/>
                <a:cs typeface="Arial" charset="0"/>
              </a:rPr>
              <a:t>Δικαιούχοι: </a:t>
            </a: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800" dirty="0">
                <a:latin typeface="Arial" pitchFamily="34" charset="0"/>
                <a:cs typeface="Arial" pitchFamily="34" charset="0"/>
              </a:rPr>
              <a:t>✓ </a:t>
            </a:r>
            <a:r>
              <a:rPr lang="el-GR" sz="1800" dirty="0">
                <a:latin typeface="Arial" charset="0"/>
                <a:cs typeface="Arial" charset="0"/>
              </a:rPr>
              <a:t>Υφιστάμενες Μικρομεσαίες Επιχειρήσεις που έχουν κλείσει δύο διαχειριστικές χρήσεις</a:t>
            </a: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800" dirty="0">
                <a:latin typeface="Arial" charset="0"/>
                <a:cs typeface="Arial" charset="0"/>
              </a:rPr>
              <a:t>✓ Υφιστάμενες Μεγάλες Επιχειρήσεις υπό τον όρο συνεργασίας με δύο μικρομεσαίες επιχειρήσεις.</a:t>
            </a: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800" dirty="0">
                <a:latin typeface="Arial" charset="0"/>
                <a:cs typeface="Arial" charset="0"/>
              </a:rPr>
              <a:t>✓ Υφιστάμενες Μικρομεσαίες Εμπορικές Επιχειρήσεις υπό το όρο συνεργασίας με δύο μικρομεσαίες μεταποιητικές επιχειρήσεις.</a:t>
            </a: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800" dirty="0">
                <a:latin typeface="Arial" charset="0"/>
                <a:cs typeface="Arial" charset="0"/>
              </a:rPr>
              <a:t>✓ Φυσικά πρόσωπα που ενδιαφέρονται να δραστηριοποιηθούν στις επιλέξιμες δραστηριότητες ανεξαρτήτως υπάρχουσας ή μη επιχειρηματικής εμπειρίας ή δραστηριότητας</a:t>
            </a:r>
            <a:r>
              <a:rPr lang="el-GR" sz="1800" dirty="0" smtClean="0">
                <a:latin typeface="Arial" charset="0"/>
                <a:cs typeface="Arial" charset="0"/>
              </a:rPr>
              <a:t>.</a:t>
            </a:r>
            <a:endParaRPr lang="el-GR" sz="1800" dirty="0" smtClean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 smtClean="0">
                <a:latin typeface="Arial" charset="0"/>
                <a:cs typeface="Arial" charset="0"/>
              </a:rPr>
              <a:t>Επιχορήγηση: </a:t>
            </a:r>
            <a:r>
              <a:rPr lang="el-G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έως </a:t>
            </a:r>
            <a:r>
              <a:rPr lang="el-G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55% </a:t>
            </a:r>
            <a:r>
              <a:rPr lang="el-GR" sz="1800" b="1" dirty="0">
                <a:latin typeface="Arial" charset="0"/>
                <a:cs typeface="Arial" charset="0"/>
              </a:rPr>
              <a:t>ανάλογα το μέγεθος της εταιρίας και το τόπο </a:t>
            </a:r>
            <a:r>
              <a:rPr lang="el-GR" sz="1800" b="1" dirty="0" smtClean="0">
                <a:latin typeface="Arial" charset="0"/>
                <a:cs typeface="Arial" charset="0"/>
              </a:rPr>
              <a:t>εγκατάστασης </a:t>
            </a:r>
            <a:r>
              <a:rPr lang="el-GR" sz="1800" b="1" dirty="0">
                <a:latin typeface="Arial" charset="0"/>
                <a:cs typeface="Arial" charset="0"/>
              </a:rPr>
              <a:t>της επένδυσης</a:t>
            </a:r>
            <a:endParaRPr lang="en-US" sz="1800" b="1" dirty="0" smtClean="0">
              <a:latin typeface="Arial" charset="0"/>
              <a:cs typeface="Arial" charset="0"/>
            </a:endParaRP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endParaRPr lang="el-GR" sz="16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57644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220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Εξωστρέφεια Ανταγωνιστικότητα των επιχειρήσεων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600" dirty="0" smtClean="0">
                <a:latin typeface="Arial" pitchFamily="34" charset="0"/>
                <a:cs typeface="Arial" pitchFamily="34" charset="0"/>
              </a:rPr>
              <a:t>– Κύρια Στοιχεία Δράσης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1143000"/>
            <a:ext cx="861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30000"/>
              <a:buChar char="•"/>
              <a:defRPr sz="28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Lucida Sans Unicode" pitchFamily="34" charset="0"/>
              <a:buChar char="-"/>
              <a:defRPr sz="2600">
                <a:solidFill>
                  <a:srgbClr val="4D4D4D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D4D4D"/>
              </a:buClr>
              <a:buChar char="•"/>
              <a:defRPr sz="2400"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>
                <a:latin typeface="Arial" charset="0"/>
                <a:cs typeface="Arial" charset="0"/>
              </a:rPr>
              <a:t>Αντικείμενο Επενδυτικών Σχεδίων:</a:t>
            </a: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800" dirty="0">
                <a:latin typeface="Arial" charset="0"/>
                <a:cs typeface="Arial" charset="0"/>
              </a:rPr>
              <a:t>Κατηγορία Α: Επενδυτικά σχέδια που αποσκοπούν στην ενίσχυση του εξωστρεφούς προσανατολισμού των επιχειρήσεων συμπεριλαμβανομένων μεταποιητικών ενεργειών περιορισμένης έκτασης,</a:t>
            </a:r>
          </a:p>
          <a:p>
            <a:pPr marL="0" indent="0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800" dirty="0">
                <a:latin typeface="Arial" charset="0"/>
                <a:cs typeface="Arial" charset="0"/>
              </a:rPr>
              <a:t>Κατηγορία Β: Επενδυτικά σχέδια τα οποία αποσκοπούν στην ενίσχυση της εξωστρεφούς εικόνας και δραστηριότητας της επιχείρησης σε συνδυασμό με ενέργειες όπως: Παραγωγή και προώθηση νέων ή διαφοροποιημένων προϊόντων ή και υπηρεσιών, Ανάπτυξη νέων δραστηριοτήτων / προϊόντων / υπηρεσιών, Διαφοροποίηση της παραγωγικής βάσης της επιχείρησης, Ανάπτυξη δραστηριοτήτων πράσινης επιχειρηματικότητας ή δραστηριοτήτων ανακύκλωσης, Εισαγωγή νέων τεχνολογιών, πρωτοτυπιών και καινοτομιών στην παραγωγική </a:t>
            </a:r>
            <a:r>
              <a:rPr lang="el-GR" sz="1800" dirty="0" smtClean="0">
                <a:latin typeface="Arial" charset="0"/>
                <a:cs typeface="Arial" charset="0"/>
              </a:rPr>
              <a:t>διαδικασία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800" b="1" dirty="0" smtClean="0">
                <a:latin typeface="Arial" charset="0"/>
                <a:cs typeface="Arial" charset="0"/>
              </a:rPr>
              <a:t>Προϋπολογισμός</a:t>
            </a:r>
          </a:p>
          <a:p>
            <a:pPr lvl="1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800" b="1" dirty="0">
                <a:latin typeface="Arial" charset="0"/>
                <a:cs typeface="Arial" charset="0"/>
              </a:rPr>
              <a:t>35.000€ έως 100.000€ </a:t>
            </a:r>
            <a:r>
              <a:rPr lang="el-GR" sz="1800" dirty="0">
                <a:latin typeface="Arial" charset="0"/>
                <a:cs typeface="Arial" charset="0"/>
              </a:rPr>
              <a:t>για τα επενδυτικά σχέδια της κατηγορίας Α</a:t>
            </a:r>
          </a:p>
          <a:p>
            <a:pPr lvl="1"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800" b="1" dirty="0">
                <a:latin typeface="Arial" charset="0"/>
                <a:cs typeface="Arial" charset="0"/>
              </a:rPr>
              <a:t>50.000€ έως 650.000€ </a:t>
            </a:r>
            <a:r>
              <a:rPr lang="el-GR" sz="1800" dirty="0">
                <a:latin typeface="Arial" charset="0"/>
                <a:cs typeface="Arial" charset="0"/>
              </a:rPr>
              <a:t>για τα επενδυτικά σχέδια της κατηγορίας Β</a:t>
            </a:r>
          </a:p>
        </p:txBody>
      </p:sp>
    </p:spTree>
    <p:extLst>
      <p:ext uri="{BB962C8B-B14F-4D97-AF65-F5344CB8AC3E}">
        <p14:creationId xmlns:p14="http://schemas.microsoft.com/office/powerpoint/2010/main" xmlns="" val="2030369724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6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220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Εξωστρέφεια Ανταγωνιστικότητα των επιχειρήσεων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600" dirty="0" smtClean="0">
                <a:latin typeface="Arial" pitchFamily="34" charset="0"/>
                <a:cs typeface="Arial" pitchFamily="34" charset="0"/>
              </a:rPr>
              <a:t>– Κύρια Στοιχεία Δράσης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1219200"/>
            <a:ext cx="8458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30000"/>
              <a:buChar char="•"/>
              <a:defRPr sz="28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Lucida Sans Unicode" pitchFamily="34" charset="0"/>
              <a:buChar char="-"/>
              <a:defRPr sz="2600">
                <a:solidFill>
                  <a:srgbClr val="4D4D4D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D4D4D"/>
              </a:buClr>
              <a:buChar char="•"/>
              <a:defRPr sz="2400"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  <a:spcAft>
                <a:spcPct val="75000"/>
              </a:spcAft>
            </a:pPr>
            <a:r>
              <a:rPr lang="el-GR" sz="1600" b="1" dirty="0" smtClean="0">
                <a:latin typeface="Arial" charset="0"/>
                <a:cs typeface="Arial" charset="0"/>
              </a:rPr>
              <a:t>Επιλέξιμες Ενέργειες: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Μηχανολογικός Εξοπλισμός και Εργαστηριακός Εξοπλισμός – Ειδικές Εγκαταστάσεις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πληροφορικής / τηλεπικοινωνιών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σχεδιασμού, πιστοποίησης και συμμόρφωσης προϊόντων και συσκευασίας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προβολής σε αγορές – στόχους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Τεχνικής και Συμβουλευτικής Υποστήριξης.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προστασίας ή απόκτησης και χρήσης πατεντών, πνευματικής ιδιοκτησίας και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μεταφοράς τεχνογνωσίας σε ευρωπαϊκό και διεθνές επίπεδο.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ανάπτυξης εξειδικευμένου προσωπικού και ανθρωπίνων πόρων.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μετεγκατάστασης μεταποιητικών επιχειρήσεων σε Επιχειρηματικές Περιοχές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(Ε.Π.)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Ενέργειες Ανάπτυξης Πρωτοτύπων, Προτύπων και Τεχνικού Φακέλου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latin typeface="Arial" charset="0"/>
                <a:cs typeface="Arial" charset="0"/>
              </a:rPr>
              <a:t>✓ Λειτουργικές </a:t>
            </a:r>
            <a:r>
              <a:rPr lang="el-GR" sz="1400" dirty="0" smtClean="0">
                <a:latin typeface="Arial" charset="0"/>
                <a:cs typeface="Arial" charset="0"/>
              </a:rPr>
              <a:t>Ενέργειες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r>
              <a:rPr lang="el-GR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*Οι όροι και οι προδιαγραφές του προγράμματος μπορεί να αλλάξουν με την οριστική προκήρυξη. 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75000"/>
              </a:spcAft>
              <a:buNone/>
            </a:pPr>
            <a:endParaRPr lang="el-GR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5301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28600" y="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Ενδεικτικά έ</a:t>
            </a:r>
            <a:r>
              <a:rPr lang="el-GR" sz="2800" b="1" kern="0" noProof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ργα</a:t>
            </a:r>
            <a:r>
              <a:rPr lang="el-GR" sz="2800" b="1" kern="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μας…</a:t>
            </a:r>
            <a:endParaRPr kumimoji="0" lang="el-GR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3048000" y="6248400"/>
            <a:ext cx="297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www.noisis.com.gr</a:t>
            </a:r>
            <a:endParaRPr lang="el-GR" sz="2400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- Εικόνα" descr="arxipelagos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1524000"/>
            <a:ext cx="2540000" cy="190178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7 - Εικόνα" descr="club Med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733800"/>
            <a:ext cx="2540000" cy="1905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9 - Εικόνα" descr="b_photo_album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3733800"/>
            <a:ext cx="2590800" cy="190499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22" name="Picture 2" descr="\\192.168.5.60\common_data\Κοτίδης\εικονες για video extra\PHOTO RNA_EASY SOLAR _ΔΙΑΧΕΙΡΙΣΗ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1524000"/>
            <a:ext cx="2590800" cy="190500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</p:pic>
      <p:pic>
        <p:nvPicPr>
          <p:cNvPr id="5123" name="Picture 3" descr="\\192.168.5.60\common_data\Κοτίδης\εικονες για video extra\ΑΙΟΛΙΚΑ-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733800"/>
            <a:ext cx="2590800" cy="1913890"/>
          </a:xfrm>
          <a:prstGeom prst="rect">
            <a:avLst/>
          </a:prstGeom>
          <a:noFill/>
        </p:spPr>
      </p:pic>
      <p:pic>
        <p:nvPicPr>
          <p:cNvPr id="5124" name="Picture 4" descr="\\192.168.5.60\common_data\Κοτίδης\εικονες για video extra\SINDOS_012_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524000"/>
            <a:ext cx="25908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sz="2900" dirty="0" smtClean="0">
                <a:latin typeface="Arial" pitchFamily="34" charset="0"/>
                <a:cs typeface="Arial" pitchFamily="34" charset="0"/>
              </a:rPr>
              <a:t>Επενδυτικός Νόμος – Είδη επενδυτικών σχεδίω</a:t>
            </a:r>
            <a:r>
              <a:rPr lang="el-GR" sz="2900" dirty="0">
                <a:latin typeface="Arial" pitchFamily="34" charset="0"/>
                <a:cs typeface="Arial" pitchFamily="34" charset="0"/>
              </a:rPr>
              <a:t>ν</a:t>
            </a:r>
            <a:endParaRPr lang="el-GR" sz="2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58200" cy="46482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l-GR" sz="2000" b="1" dirty="0">
                <a:latin typeface="Arial" charset="0"/>
                <a:cs typeface="Arial" charset="0"/>
              </a:rPr>
              <a:t>Γενικά Επενδυτικά Σχέδια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Γενικής Επιχειρηματικότητας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Τεχνολογικής Ανάπτυξης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Περιφερειακής Συνοχής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l-GR" sz="20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l-GR" sz="2000" b="1" dirty="0" smtClean="0">
                <a:latin typeface="Arial" charset="0"/>
                <a:cs typeface="Arial" charset="0"/>
              </a:rPr>
              <a:t>Ειδικά </a:t>
            </a:r>
            <a:r>
              <a:rPr lang="el-GR" sz="2000" b="1" dirty="0">
                <a:latin typeface="Arial" charset="0"/>
                <a:cs typeface="Arial" charset="0"/>
              </a:rPr>
              <a:t>Επενδυτικά Σχέδια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Επιχειρηματικότητα των Νέων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Μεγάλα Επενδυτικά Σχέδια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Ολοκληρωμένα Πολυετή Επιχειρηματικά Σχέδια</a:t>
            </a:r>
          </a:p>
          <a:p>
            <a:pPr eaLnBrk="1" hangingPunct="1">
              <a:lnSpc>
                <a:spcPct val="120000"/>
              </a:lnSpc>
            </a:pPr>
            <a:r>
              <a:rPr lang="el-GR" sz="2000" dirty="0">
                <a:latin typeface="Arial" charset="0"/>
                <a:cs typeface="Arial" charset="0"/>
              </a:rPr>
              <a:t>Επενδυτικά Σχέδια Συνέργειας και Δικτύωσης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el-GR" sz="1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*Αξίζει να σημειωθεί πως δεν απαιτούνται ειδικά δικαιολογητικά για την υποβολή των έργων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el-GR" sz="2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4 - Εικόνα" descr="La Piscine Pool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600200"/>
            <a:ext cx="27432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5 - Εικόνα" descr="CARDA_57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429000"/>
            <a:ext cx="27432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21846854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600" dirty="0" smtClean="0">
                <a:latin typeface="Arial" pitchFamily="34" charset="0"/>
                <a:cs typeface="Arial" pitchFamily="34" charset="0"/>
              </a:rPr>
              <a:t>Επενδυτικός Νόμος – Ενισχυόμενα Επενδυτικά Σχέδια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5105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75000"/>
              </a:spcAft>
            </a:pPr>
            <a:r>
              <a:rPr lang="el-GR" sz="1800" b="1" dirty="0" smtClean="0">
                <a:latin typeface="Arial" charset="0"/>
                <a:cs typeface="Arial" charset="0"/>
              </a:rPr>
              <a:t>Πρωτογενής </a:t>
            </a:r>
            <a:r>
              <a:rPr lang="el-GR" sz="1800" b="1" dirty="0">
                <a:latin typeface="Arial" charset="0"/>
                <a:cs typeface="Arial" charset="0"/>
              </a:rPr>
              <a:t>Τομέας </a:t>
            </a:r>
            <a:endParaRPr lang="el-GR" sz="1800" b="1" dirty="0" smtClean="0">
              <a:latin typeface="Arial" charset="0"/>
              <a:cs typeface="Arial" charset="0"/>
            </a:endParaRP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 smtClean="0">
                <a:latin typeface="Arial" charset="0"/>
                <a:cs typeface="Arial" charset="0"/>
              </a:rPr>
              <a:t>Γεωργία </a:t>
            </a: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 smtClean="0">
                <a:latin typeface="Arial" charset="0"/>
                <a:cs typeface="Arial" charset="0"/>
              </a:rPr>
              <a:t>Κτηνοτροφία κλπ </a:t>
            </a:r>
          </a:p>
          <a:p>
            <a:pPr eaLnBrk="1" hangingPunct="1">
              <a:spcBef>
                <a:spcPct val="0"/>
              </a:spcBef>
              <a:spcAft>
                <a:spcPct val="75000"/>
              </a:spcAft>
            </a:pPr>
            <a:r>
              <a:rPr lang="el-GR" sz="1800" b="1" dirty="0" smtClean="0">
                <a:latin typeface="Arial" charset="0"/>
                <a:cs typeface="Arial" charset="0"/>
              </a:rPr>
              <a:t>Δευτερογενής Τομέας </a:t>
            </a: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>
                <a:latin typeface="Arial" charset="0"/>
                <a:cs typeface="Arial" charset="0"/>
              </a:rPr>
              <a:t>Μεταποίηση (γεωργικών προϊόντων, βιομηχανίες τροφίμων, φαρμάκων, ανακύκλωση κλπ)</a:t>
            </a: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>
                <a:latin typeface="Arial" charset="0"/>
                <a:cs typeface="Arial" charset="0"/>
              </a:rPr>
              <a:t>Παραγωγή Ενέργειας (Αιολικά Πάρκα, Βιομάζα, </a:t>
            </a:r>
            <a:r>
              <a:rPr lang="el-GR" sz="1400" dirty="0" err="1">
                <a:latin typeface="Arial" charset="0"/>
                <a:cs typeface="Arial" charset="0"/>
              </a:rPr>
              <a:t>Ηλιοθερμικά</a:t>
            </a:r>
            <a:r>
              <a:rPr lang="el-GR" sz="1400" dirty="0">
                <a:latin typeface="Arial" charset="0"/>
                <a:cs typeface="Arial" charset="0"/>
              </a:rPr>
              <a:t> κλπ</a:t>
            </a:r>
            <a:r>
              <a:rPr lang="el-GR" sz="14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spcBef>
                <a:spcPct val="0"/>
              </a:spcBef>
              <a:spcAft>
                <a:spcPct val="75000"/>
              </a:spcAft>
            </a:pPr>
            <a:r>
              <a:rPr lang="el-GR" sz="1800" b="1" dirty="0" smtClean="0">
                <a:latin typeface="Arial" charset="0"/>
                <a:cs typeface="Arial" charset="0"/>
              </a:rPr>
              <a:t>Τριτογενής Τομέας</a:t>
            </a:r>
            <a:endParaRPr lang="el-GR" sz="1800" b="1" dirty="0">
              <a:latin typeface="Arial" charset="0"/>
              <a:cs typeface="Arial" charset="0"/>
            </a:endParaRP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>
                <a:latin typeface="Arial" charset="0"/>
                <a:cs typeface="Arial" charset="0"/>
              </a:rPr>
              <a:t>Ξενοδοχειακές μονάδες (3* και άνω)</a:t>
            </a: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>
                <a:latin typeface="Arial" charset="0"/>
                <a:cs typeface="Arial" charset="0"/>
              </a:rPr>
              <a:t>Μονάδες τουρισμού υγείας</a:t>
            </a: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 err="1">
                <a:latin typeface="Arial" charset="0"/>
                <a:cs typeface="Arial" charset="0"/>
              </a:rPr>
              <a:t>Logistics</a:t>
            </a:r>
            <a:endParaRPr lang="el-GR" sz="1400" dirty="0">
              <a:latin typeface="Arial" charset="0"/>
              <a:cs typeface="Arial" charset="0"/>
            </a:endParaRP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>
                <a:latin typeface="Arial" charset="0"/>
                <a:cs typeface="Arial" charset="0"/>
              </a:rPr>
              <a:t>Τηλεπικοινωνίες (</a:t>
            </a:r>
            <a:r>
              <a:rPr lang="el-GR" sz="1400" dirty="0" err="1">
                <a:latin typeface="Arial" charset="0"/>
                <a:cs typeface="Arial" charset="0"/>
              </a:rPr>
              <a:t>Ευρυζωνικές</a:t>
            </a:r>
            <a:r>
              <a:rPr lang="el-GR" sz="1400" dirty="0">
                <a:latin typeface="Arial" charset="0"/>
                <a:cs typeface="Arial" charset="0"/>
              </a:rPr>
              <a:t> Υποδομές και Υπηρεσίες)</a:t>
            </a:r>
          </a:p>
          <a:p>
            <a:pPr lvl="1" eaLnBrk="1" hangingPunct="1">
              <a:spcBef>
                <a:spcPct val="0"/>
              </a:spcBef>
              <a:spcAft>
                <a:spcPct val="75000"/>
              </a:spcAft>
              <a:buFont typeface="Wingdings" pitchFamily="2" charset="2"/>
              <a:buChar char="ü"/>
            </a:pPr>
            <a:r>
              <a:rPr lang="el-GR" sz="1400" dirty="0">
                <a:latin typeface="Arial" charset="0"/>
                <a:cs typeface="Arial" charset="0"/>
              </a:rPr>
              <a:t>Επενδύσεις υψηλής τεχνολογίας</a:t>
            </a:r>
          </a:p>
          <a:p>
            <a:pPr marL="0" indent="0" eaLnBrk="1" hangingPunct="1">
              <a:spcBef>
                <a:spcPct val="0"/>
              </a:spcBef>
              <a:spcAft>
                <a:spcPct val="75000"/>
              </a:spcAft>
              <a:buNone/>
            </a:pPr>
            <a:endParaRPr lang="el-GR" sz="1400" b="1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ct val="75000"/>
              </a:spcAft>
            </a:pPr>
            <a:endParaRPr lang="el-GR" sz="1400" b="1" dirty="0" smtClean="0">
              <a:latin typeface="Arial" charset="0"/>
              <a:cs typeface="Arial" charset="0"/>
            </a:endParaRPr>
          </a:p>
        </p:txBody>
      </p:sp>
      <p:pic>
        <p:nvPicPr>
          <p:cNvPr id="2050" name="Picture 2" descr="\\192.168.5.60\common_data\Κοτίδης\εικονες για video extra\BEINOGL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886200"/>
            <a:ext cx="2311400" cy="161852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2051" name="Picture 3" descr="\\192.168.5.60\common_data\Κοτίδης\εικονες για video extra\ΑΙΟΛΙΚΑ-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219200"/>
            <a:ext cx="2235200" cy="16764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2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2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2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2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11268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Επενδυτικός Νόμος - Είδη Ενισχύσεων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52578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000" b="1" dirty="0" smtClean="0">
                <a:latin typeface="Arial" charset="0"/>
                <a:cs typeface="Arial" charset="0"/>
              </a:rPr>
              <a:t>Φορολογική Απαλλαγή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  <a:buFontTx/>
              <a:buNone/>
            </a:pPr>
            <a:r>
              <a:rPr lang="el-GR" sz="2000" dirty="0" smtClean="0">
                <a:latin typeface="Arial" charset="0"/>
                <a:cs typeface="Arial" charset="0"/>
              </a:rPr>
              <a:t>Φορολογική απαλλαγή που συνίσταται στην απαλλαγή από την καταβολή φόρου εισοδήματος επί των πραγματοποιούμενων προ φόρων κερδών της επιχείρησης.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000" b="1" dirty="0" smtClean="0">
                <a:latin typeface="Arial" charset="0"/>
                <a:cs typeface="Arial" charset="0"/>
              </a:rPr>
              <a:t>Επιχορήγηση Κεφαλαίου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  <a:buFontTx/>
              <a:buNone/>
            </a:pPr>
            <a:r>
              <a:rPr lang="el-GR" sz="2000" dirty="0" smtClean="0">
                <a:latin typeface="Arial" charset="0"/>
                <a:cs typeface="Arial" charset="0"/>
              </a:rPr>
              <a:t>Δωρεάν παροχή χρηματικού ποσού από το Δημόσιο για την κάλυψη τμήματος των ενισχυόμενων δαπανών του επενδυτικού σχεδίου που ορίζεται ως ποσοστό αυτών.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</a:pPr>
            <a:r>
              <a:rPr lang="el-GR" sz="2000" b="1" dirty="0" smtClean="0">
                <a:latin typeface="Arial" charset="0"/>
                <a:cs typeface="Arial" charset="0"/>
              </a:rPr>
              <a:t>Επιδότηση Χρηματοδοτικής Μίσθωσης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spcAft>
                <a:spcPct val="70000"/>
              </a:spcAft>
              <a:buFontTx/>
              <a:buNone/>
            </a:pPr>
            <a:r>
              <a:rPr lang="el-GR" sz="2000" dirty="0" smtClean="0">
                <a:latin typeface="Arial" charset="0"/>
                <a:cs typeface="Arial" charset="0"/>
              </a:rPr>
              <a:t>Κάλυψη τμήματος των καταβαλλόμενων δόσεων χρηματοδοτικής μίσθωσης για την απόκτηση καινούργιου μηχανολογικού και λοιπού εξοπλισμού από το Δημόσιο. 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1229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Επενδυτικός Νόμος – Ποσοστά Ενίσχυσης</a:t>
            </a:r>
          </a:p>
        </p:txBody>
      </p:sp>
      <p:pic>
        <p:nvPicPr>
          <p:cNvPr id="11271" name="Picture 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447800"/>
            <a:ext cx="8458200" cy="4648200"/>
          </a:xfr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Επενδυτικός Νόμος – Ενισχυόμενες Δαπάνες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458200" cy="4648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l-GR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Υλικά Περιουσιακά Στοιχεία: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Κτίρια – Εγκαταστάσεις Κτιρίων (Ως 60% του συνόλου των επιλέξιμων δαπανών συμπεριλαμβανομένων των έργων υποδομής &amp; διαμόρφωσης περιβάλλοντος χώρου)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Έργα Υποδομής και Διαμόρφωσης Περιβάλλοντος Χώρου 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Μηχανήματα – Λοιπός Μηχανολογικός Εξοπλισμός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Τεχνικές Εγκαταστάσεις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Μεταφορικά Μέσα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Έπιπλα και Λοιπός Εξοπλισμός</a:t>
            </a:r>
          </a:p>
          <a:p>
            <a:pPr eaLnBrk="1" hangingPunct="1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Αγορά παγίων στοιχείων ενεργητικού που συνδέονται άμεσα με παραγωγική μονάδα που έχει παύσει τη λειτουργία της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l-GR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Άυλα Περιουσιακά Στοιχεία (ως 50% του συνόλου των επιλέξιμων δαπανών):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Δαπάνες που συνδέονται με την μεταφορά τεχνολογίας </a:t>
            </a:r>
          </a:p>
          <a:p>
            <a:pPr eaLnBrk="1" hangingPunct="1">
              <a:lnSpc>
                <a:spcPct val="150000"/>
              </a:lnSpc>
              <a:buNone/>
              <a:defRPr/>
            </a:pPr>
            <a:r>
              <a:rPr lang="el-GR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Δαπάνες μελετών και αμοιβές συμβούλων (Μόνο για ΜΜΕ &amp; ως 5% του κόστους του επενδυτικού σχεδίου &amp; ως 50.000€)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el-GR" sz="2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Επενδυτικός Νόμος – Καινοτομίες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991600" cy="46482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>
                <a:latin typeface="Arial" pitchFamily="34" charset="0"/>
                <a:cs typeface="Arial" pitchFamily="34" charset="0"/>
              </a:rPr>
              <a:t> Κατανομή προϋπολογισμού από την αρχή του 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έτους</a:t>
            </a:r>
            <a:endParaRPr lang="el-GR" sz="2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>
                <a:latin typeface="Arial" pitchFamily="34" charset="0"/>
                <a:cs typeface="Arial" pitchFamily="34" charset="0"/>
              </a:rPr>
              <a:t> Ενίσχυση νέων κλάδων δραστηριότητας (Μονάδες υγείας, Εκθεσιακά Κέντρα κλπ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)</a:t>
            </a:r>
            <a:endParaRPr lang="el-GR" sz="2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>
                <a:latin typeface="Arial" pitchFamily="34" charset="0"/>
                <a:cs typeface="Arial" pitchFamily="34" charset="0"/>
              </a:rPr>
              <a:t> Συγκεκριμένο χρονοδιάγραμμα 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αξιολόγησης</a:t>
            </a:r>
            <a:endParaRPr lang="el-GR" sz="2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>
                <a:latin typeface="Arial" pitchFamily="34" charset="0"/>
                <a:cs typeface="Arial" pitchFamily="34" charset="0"/>
              </a:rPr>
              <a:t> Υποβολή επενδυτικών σχεδίων χωρίς </a:t>
            </a:r>
            <a:r>
              <a:rPr lang="el-GR" sz="2200" dirty="0" err="1">
                <a:latin typeface="Arial" pitchFamily="34" charset="0"/>
                <a:cs typeface="Arial" pitchFamily="34" charset="0"/>
              </a:rPr>
              <a:t>αδειοδοτήσεις</a:t>
            </a:r>
            <a:r>
              <a:rPr lang="el-GR" sz="2200" dirty="0">
                <a:latin typeface="Arial" pitchFamily="34" charset="0"/>
                <a:cs typeface="Arial" pitchFamily="34" charset="0"/>
              </a:rPr>
              <a:t> και επιστολή έγκρισης 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δανείου</a:t>
            </a:r>
            <a:endParaRPr lang="el-GR" sz="2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>
                <a:latin typeface="Arial" pitchFamily="34" charset="0"/>
                <a:cs typeface="Arial" pitchFamily="34" charset="0"/>
              </a:rPr>
              <a:t>Ηλεκτρονική υποβολή της αίτησης υπαγωγής και του συνόλου των δικαιολογητικών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el-GR" sz="2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\\192.168.5.60\common_data\Κοτίδης\εικονες για video extra\_Panorama 2 copy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953000"/>
            <a:ext cx="4191000" cy="16236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xmlns="" val="11430071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Επενδυτικός Νόμος – Αλλαγές (α)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4953000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l-GR" sz="2200" b="1" dirty="0" smtClean="0">
                <a:latin typeface="Arial" pitchFamily="34" charset="0"/>
                <a:cs typeface="Arial" pitchFamily="34" charset="0"/>
              </a:rPr>
              <a:t>Προβλέπονται:</a:t>
            </a:r>
            <a:endParaRPr lang="el-GR" sz="22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Αύξηση του ενισχυόμενου ποσοστού των δαπανών για κτιριακές εγκαταστάσεις επί του συνόλου των επιλέξιμων δαπανών του επενδυτικού σχεδίου.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Αύξηση του ποσοστό ενίσχυσης κατά 5% σε επενδυτικά σχέδια που πραγματοποιούνται σε Βιομηχανικές Επιχειρηματικές Περιοχές (Β.Ε.Π.Ε.) και από επιχειρήσεις που είναι ήδη εγκατεστημένες σε Β.Ε.Π.Ε.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l-GR" sz="2200" dirty="0" smtClean="0">
                <a:latin typeface="Arial" pitchFamily="34" charset="0"/>
                <a:cs typeface="Arial" pitchFamily="34" charset="0"/>
              </a:rPr>
              <a:t>Επιλογή του είδους ενίσχυσης (επιχορήγηση, επιδότηση χρηματοδοτικής μίσθωσης, φορολογική απαλλαγή) από τον επενδυτή και σε όποιο ποσοστό ανά κατηγορία αυτός θέλει.</a:t>
            </a:r>
          </a:p>
        </p:txBody>
      </p:sp>
    </p:spTree>
    <p:extLst>
      <p:ext uri="{BB962C8B-B14F-4D97-AF65-F5344CB8AC3E}">
        <p14:creationId xmlns:p14="http://schemas.microsoft.com/office/powerpoint/2010/main" xmlns="" val="187315559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2_Προσαρμοσμένη σχεδίαση">
  <a:themeElements>
    <a:clrScheme name="2_Προσαρμοσμένη σχεδίαση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Προσαρμοσμένη σχεδίαση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Προσαρμοσμένη σχεδίαση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Προσαρμοσμένη σχεδίαση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Προσαρμοσμένη σχεδίαση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Προσαρμοσμένη σχεδίαση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Προσαρμοσμένη σχεδίαση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Προσαρμοσμένη σχεδίαση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Προσαρμοσμένη σχεδίαση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Προσαρμοσμένη σχεδίαση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Προσαρμοσμένη σχεδίαση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Προσαρμοσμένη σχεδίαση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Προσαρμοσμένη σχεδίαση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Προσαρμοσμένη σχεδίαση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1658</TotalTime>
  <Words>1340</Words>
  <Application>Microsoft Office PowerPoint</Application>
  <PresentationFormat>Προβολή στην οθόνη (4:3)</PresentationFormat>
  <Paragraphs>186</Paragraphs>
  <Slides>23</Slides>
  <Notes>3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24" baseType="lpstr">
      <vt:lpstr>2_Προσαρμοσμένη σχεδίαση</vt:lpstr>
      <vt:lpstr>ΑΝΤΩΝΙΟΣ Γ. ΚΑΠΛΑΝΗΣ  Γενικός Διευθυντής NOISIS ΣΥΜΒΟΥΛΟΙ ΑΝΑΠΤΥΞΗΣ Α.Ε.</vt:lpstr>
      <vt:lpstr>Επιδοτούμενα Προγράμματα</vt:lpstr>
      <vt:lpstr>Επενδυτικός Νόμος – Είδη επενδυτικών σχεδίων</vt:lpstr>
      <vt:lpstr>Επενδυτικός Νόμος – Ενισχυόμενα Επενδυτικά Σχέδια</vt:lpstr>
      <vt:lpstr>Επενδυτικός Νόμος - Είδη Ενισχύσεων</vt:lpstr>
      <vt:lpstr>Επενδυτικός Νόμος – Ποσοστά Ενίσχυσης</vt:lpstr>
      <vt:lpstr>Επενδυτικός Νόμος – Ενισχυόμενες Δαπάνες</vt:lpstr>
      <vt:lpstr>Επενδυτικός Νόμος – Καινοτομίες</vt:lpstr>
      <vt:lpstr>Επενδυτικός Νόμος – Αλλαγές (α) </vt:lpstr>
      <vt:lpstr>Επενδυτικός Νόμος – Αλλαγές (β) </vt:lpstr>
      <vt:lpstr>Επενδυτικός Νόμος – Υποβολές προτάσεων 3ης περιόδου εφαρμογής</vt:lpstr>
      <vt:lpstr>Επενδυτικός Νόμος – Υποβληθείσες Προτάσεις 3ης περιόδου εφαρμογής</vt:lpstr>
      <vt:lpstr>Επενδυτικός Νόμος – Υποβληθέντες προϋπολογισμοί 3ης περιόδου εφαρμογής</vt:lpstr>
      <vt:lpstr>Επενδυτικός Νόμος – Διάγραμμα πορείας υποβολής αιτήσεων</vt:lpstr>
      <vt:lpstr>Επενδυτικός Νόμος – Υποβολές ανά τομέα δραστηριότητας</vt:lpstr>
      <vt:lpstr>ΠΕΠ– Κύρια Στοιχεία Δράσης</vt:lpstr>
      <vt:lpstr>ΠΕΠ– Ενισχυόμενες Δαπάνες</vt:lpstr>
      <vt:lpstr>Εναλλακτικός Τουρισμός* – Κύρια Στοιχεία Δράσης</vt:lpstr>
      <vt:lpstr>Εναλλακτικός Τουρισμός* – Ενισχυόμενες Δαπάνες</vt:lpstr>
      <vt:lpstr>Εξωστρέφεια Ανταγωνιστικότητα των επιχειρήσεων – Κύρια Στοιχεία Δράσης</vt:lpstr>
      <vt:lpstr>Εξωστρέφεια Ανταγωνιστικότητα των επιχειρήσεων – Κύρια Στοιχεία Δράσης</vt:lpstr>
      <vt:lpstr>Εξωστρέφεια Ανταγωνιστικότητα των επιχειρήσεων – Κύρια Στοιχεία Δράσης</vt:lpstr>
      <vt:lpstr>Διαφάνεια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antonis</dc:creator>
  <cp:lastModifiedBy>antonis</cp:lastModifiedBy>
  <cp:revision>252</cp:revision>
  <cp:lastPrinted>1601-01-01T00:00:00Z</cp:lastPrinted>
  <dcterms:created xsi:type="dcterms:W3CDTF">1601-01-01T00:00:00Z</dcterms:created>
  <dcterms:modified xsi:type="dcterms:W3CDTF">2012-09-26T11:59:23Z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