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Ισοσκελές τρίγωνο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5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ctr">
              <a:defRPr sz="1000" smtClean="0"/>
            </a:lvl1pPr>
          </a:lstStyle>
          <a:p>
            <a:pPr>
              <a:defRPr/>
            </a:pPr>
            <a:fld id="{6A70B152-3037-4AD1-928D-49F7CD0F374C}" type="datetimeFigureOut">
              <a:rPr lang="en-US"/>
              <a:pPr>
                <a:defRPr/>
              </a:pPr>
              <a:t>9/26/2012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6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C7B187-CA44-47D0-8ADB-2B65AAF7B529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4150-919C-4187-B0AD-E3DCC3C9A530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76C4B-D62B-4728-B9A0-6EA366276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36C65-9048-4C2E-8E49-E8A872C38AF6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3F42F-41E9-472B-9461-71292EABB6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1C588-307B-42DF-8BCA-9BEA13A0355D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76B6D-97B1-424E-A501-61B587AB689C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 τρίγωνο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4 - Ισοσκελές τρίγωνο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5 - Ευθεία γραμμή σύνδεσης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- Ευθεία γραμμή σύνδεσης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8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9779E-4932-42AF-BD4D-07F9D482DFB4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9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7FBDA-D10F-4A4D-961C-07C5B110121D}" type="slidenum">
              <a:rPr lang="en-US"/>
              <a:pPr>
                <a:defRPr/>
              </a:pPr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7DB76-3A7E-4018-968D-893DCE86D9A0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426F9-ABFE-4E7B-AFB2-EF4AB05BA2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DB60-FE7F-4443-ADFE-C623857A0C9B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6055505-8217-4194-8603-37FD8A0685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0E7EE-8AE8-4065-8F95-9D143BF0740E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8390E-129A-451D-9BB3-17586BA6D206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F89A5-FF62-4B9A-8EC1-8956F4D898FE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2B237-7E1A-4322-825C-C96E028C3B3F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D0D1D78-3414-4DF6-A8C0-7D3E7181276D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55230CF-F4A5-493E-9708-887BAA31CD66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dirty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CDF1AE2-9FD7-462E-960B-4F0EF684D87D}" type="datetimeFigureOut">
              <a:rPr lang="en-US"/>
              <a:pPr>
                <a:defRPr/>
              </a:pPr>
              <a:t>9/26/2012</a:t>
            </a:fld>
            <a:endParaRPr lang="en-US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0407DA3D-548A-4BEE-8F61-3396B5E2D576}" type="slidenum">
              <a:rPr lang="en-US"/>
              <a:pPr>
                <a:defRPr/>
              </a:pPr>
              <a:t>‹#›</a:t>
            </a:fld>
            <a:endParaRPr lang="en-US" sz="28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Ορθογώνιο τρίγωνο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7 - Ευθεία γραμμή σύνδεσης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- Ευθεία γραμμή σύνδεσης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030" name="1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E3393F-93A1-4B16-85D0-029E2E087428}" type="datetimeFigureOut">
              <a:rPr lang="en-US"/>
              <a:pPr>
                <a:defRPr/>
              </a:pPr>
              <a:t>9/26/2012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DB19EE-2F9B-4FD2-9585-A6582DE913CA}" type="slidenum">
              <a:rPr lang="en-US"/>
              <a:pPr>
                <a:defRPr/>
              </a:pPr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ENACT</a:t>
            </a:r>
            <a:endParaRPr lang="el-GR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O </a:t>
            </a:r>
            <a:r>
              <a:rPr lang="el-GR" b="1" dirty="0" smtClean="0"/>
              <a:t>Δήμος Βισαλτίας                                                   για τον τουρισμό και το περιβάλλον</a:t>
            </a:r>
            <a:endParaRPr lang="el-GR" b="1" dirty="0"/>
          </a:p>
        </p:txBody>
      </p:sp>
      <p:pic>
        <p:nvPicPr>
          <p:cNvPr id="13316" name="3 - Εικόνα" descr="enacet logo 6.jpg"/>
          <p:cNvPicPr>
            <a:picLocks noChangeAspect="1"/>
          </p:cNvPicPr>
          <p:nvPr/>
        </p:nvPicPr>
        <p:blipFill>
          <a:blip r:embed="rId2" cstate="print"/>
          <a:srcRect l="20139" t="14899" r="17207" b="18633"/>
          <a:stretch>
            <a:fillRect/>
          </a:stretch>
        </p:blipFill>
        <p:spPr bwMode="auto">
          <a:xfrm>
            <a:off x="285720" y="4500570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Ορθογώνιο"/>
          <p:cNvSpPr/>
          <p:nvPr/>
        </p:nvSpPr>
        <p:spPr>
          <a:xfrm>
            <a:off x="3000364" y="5214950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>
                <a:latin typeface="+mj-lt"/>
              </a:rPr>
              <a:t>Ευμορφία </a:t>
            </a:r>
            <a:r>
              <a:rPr lang="el-GR" b="1" dirty="0" err="1" smtClean="0">
                <a:latin typeface="+mj-lt"/>
              </a:rPr>
              <a:t>Κετσετζή</a:t>
            </a:r>
            <a:r>
              <a:rPr lang="el-GR" b="1" dirty="0" smtClean="0">
                <a:latin typeface="+mj-lt"/>
              </a:rPr>
              <a:t>, </a:t>
            </a:r>
            <a:endParaRPr lang="en-US" b="1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>
                <a:latin typeface="+mj-lt"/>
              </a:rPr>
              <a:t>Πολ. Μηχανικός</a:t>
            </a:r>
            <a:r>
              <a:rPr lang="en-US" b="1" dirty="0" smtClean="0">
                <a:latin typeface="+mj-lt"/>
              </a:rPr>
              <a:t>, </a:t>
            </a:r>
            <a:r>
              <a:rPr lang="en-US" b="1" dirty="0" err="1" smtClean="0">
                <a:latin typeface="+mj-lt"/>
              </a:rPr>
              <a:t>MSc</a:t>
            </a:r>
            <a:endParaRPr lang="en-US" b="1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>
                <a:latin typeface="+mj-lt"/>
              </a:rPr>
              <a:t>Ειδική Συνεργάτιδα Δημάρχου </a:t>
            </a:r>
            <a:r>
              <a:rPr lang="el-GR" b="1" dirty="0" smtClean="0">
                <a:latin typeface="+mj-lt"/>
              </a:rPr>
              <a:t>Βισαλτίας</a:t>
            </a:r>
            <a:endParaRPr lang="en-US" b="1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atin typeface="+mj-lt"/>
              </a:rPr>
              <a:t>Project &amp; Financial Manager, ENACT</a:t>
            </a:r>
            <a:r>
              <a:rPr lang="el-GR" b="1" dirty="0" smtClean="0">
                <a:latin typeface="+mj-lt"/>
              </a:rPr>
              <a:t> </a:t>
            </a:r>
            <a:endParaRPr lang="el-GR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l-GR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Σας ευχαριστώ πολύ</a:t>
            </a:r>
            <a:endParaRPr lang="el-GR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/>
              <a:t>Καλή Επιτυχία στις σημερινές εργασίες</a:t>
            </a:r>
            <a:endParaRPr lang="el-GR" b="1" dirty="0"/>
          </a:p>
        </p:txBody>
      </p:sp>
      <p:pic>
        <p:nvPicPr>
          <p:cNvPr id="23556" name="3 - Εικόνα" descr="enacet logo 6.jpg"/>
          <p:cNvPicPr>
            <a:picLocks noChangeAspect="1"/>
          </p:cNvPicPr>
          <p:nvPr/>
        </p:nvPicPr>
        <p:blipFill>
          <a:blip r:embed="rId2" cstate="print"/>
          <a:srcRect l="20139" t="14899" r="17207" b="18633"/>
          <a:stretch>
            <a:fillRect/>
          </a:stretch>
        </p:blipFill>
        <p:spPr bwMode="auto">
          <a:xfrm>
            <a:off x="142844" y="4643446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57488" y="5000636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/>
              <a:t>Ευμορφία Κετσετζή, 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/>
              <a:t>Πολ. Μηχανικός</a:t>
            </a:r>
            <a:r>
              <a:rPr lang="en-US" b="1" dirty="0" smtClean="0"/>
              <a:t>, </a:t>
            </a:r>
            <a:r>
              <a:rPr lang="en-US" b="1" dirty="0" err="1" smtClean="0"/>
              <a:t>MSc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/>
              <a:t>Ειδική Συνεργάτιδα Δημάρχου Βισαλτίας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Project &amp; Financial Manager, ENACT</a:t>
            </a:r>
            <a:r>
              <a:rPr lang="el-GR" b="1" dirty="0" smtClean="0"/>
              <a:t> </a:t>
            </a:r>
            <a:endParaRPr lang="el-G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ENACT: </a:t>
            </a: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περιβαλλοντικές δράσεις για την προώθηση του εναλλακτικού τουρισμού </a:t>
            </a:r>
            <a:endParaRPr lang="el-GR" sz="28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882775"/>
            <a:ext cx="7972452" cy="457200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2400" dirty="0" smtClean="0"/>
              <a:t>Συγχρηματοδοτούμενο πρόγραμμα από ευρωπαϊκούς και εθνικούς πόρους στο πλαίσιο του Ευρωπαϊκού Προγράμματος Εδαφικής Συνεργασίας ΕΛΛΑΔΑ – ΒΟΥΛΓΑΡΙΑ 2007-2013,</a:t>
            </a:r>
            <a:r>
              <a:rPr lang="en-US" sz="2400" dirty="0" smtClean="0"/>
              <a:t> </a:t>
            </a:r>
            <a:r>
              <a:rPr lang="el-GR" sz="2400" dirty="0" smtClean="0"/>
              <a:t>συνολικού προϋπολογισμού 566.030,58 ευρώ.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2400" dirty="0" smtClean="0"/>
              <a:t>Εντάσσεται στον Άξονα 1 «Ποιότητα Ζωής» και Μέτρο 1.1. «Προστασία, Διαχείριση και Προώθηση των Περιβαλλοντικών Πόρων».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2400" dirty="0" smtClean="0"/>
              <a:t>Υλοποιείται με τη συνεργασία πέντε φορέων:                        Δήμος Βισαλτίας (επικεφαλής εταίρος) ■ Διεύθυνση Φυσικού Πάρκου Μπέλλες ■ Ελληνικός Ορειβατικός Σύλλογος Νιγρίτας ■ Κέντρο για την Ανάπτυξη της Ροδόπης ■ Επιμελητήριο Σερρών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Πως επιδιώκεται η προώθηση των εναλλακτικών μορφών τουρισμού μέσω του </a:t>
            </a:r>
            <a:r>
              <a:rPr lang="en-US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ENACT; </a:t>
            </a:r>
            <a: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l-GR" sz="2800" b="1" dirty="0" smtClean="0">
                <a:solidFill>
                  <a:schemeClr val="tx1"/>
                </a:solidFill>
              </a:rPr>
              <a:t>Οι κύριες δράσεις του έργου…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158" y="1500174"/>
            <a:ext cx="8215370" cy="5156224"/>
          </a:xfrm>
        </p:spPr>
        <p:txBody>
          <a:bodyPr>
            <a:normAutofit fontScale="4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4600" b="1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4600" b="1" dirty="0" smtClean="0"/>
              <a:t>Υλοποίηση </a:t>
            </a:r>
            <a:r>
              <a:rPr lang="en-US" sz="4600" b="1" dirty="0" err="1" smtClean="0"/>
              <a:t>σειράς</a:t>
            </a:r>
            <a:r>
              <a:rPr lang="en-US" sz="4600" b="1" dirty="0" smtClean="0"/>
              <a:t> παρεμβάσεων τεχνικής φύσεως </a:t>
            </a:r>
            <a:r>
              <a:rPr lang="en-US" sz="4600" dirty="0" smtClean="0"/>
              <a:t>για τη διαμόρφωση ή τη συντήρηση </a:t>
            </a:r>
            <a:r>
              <a:rPr lang="en-US" sz="4600" b="1" dirty="0" smtClean="0"/>
              <a:t>σημείων ιδιαίτερου περιβαλλοντικού ενδιαφέροντος</a:t>
            </a:r>
            <a:r>
              <a:rPr lang="en-US" sz="4600" dirty="0" smtClean="0"/>
              <a:t> στην περιοχή παρέμβασης:</a:t>
            </a:r>
            <a:r>
              <a:rPr lang="en-US" sz="4600" b="1" dirty="0" smtClean="0"/>
              <a:t> </a:t>
            </a:r>
            <a:endParaRPr lang="el-GR" sz="4600" b="1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4600" dirty="0" smtClean="0"/>
          </a:p>
          <a:p>
            <a:pPr marL="648000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4500" dirty="0" smtClean="0"/>
              <a:t>Διαμόρφωση ανοιχτού χώρου για την ανάπτυξη δραστηριοτήτων εναλλακτικού τουρισμού στη Νιγρίτα</a:t>
            </a:r>
            <a:endParaRPr lang="el-GR" sz="4500" dirty="0" smtClean="0"/>
          </a:p>
          <a:p>
            <a:pPr marL="648000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4500" dirty="0" smtClean="0"/>
              <a:t>Συντήρηση του δρόμου πρόσβασης στο ορειβατικό καταφύγιο του όρους Βερτίσκος </a:t>
            </a:r>
            <a:endParaRPr lang="el-GR" sz="4500" dirty="0" smtClean="0"/>
          </a:p>
          <a:p>
            <a:pPr marL="648000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4500" dirty="0" smtClean="0"/>
              <a:t>Ανακατασκευή τμήματος του υπάρχοντος κτιρίου της Διεύθυνσης Φυσικού Πάρκου Μπέλλες για την ανάπτυξη ενός Κέντρου Περιβαλλοντικής Ενημέρωσης και Ευαισθητοποίησης</a:t>
            </a:r>
            <a:endParaRPr lang="el-GR" sz="4500" dirty="0" smtClean="0"/>
          </a:p>
          <a:p>
            <a:pPr marL="648000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4500" dirty="0" smtClean="0"/>
              <a:t>Επεξεργασία της τουριστικής διαδρομής που οδηγεί στον καταρράκτη Kameshnishki </a:t>
            </a:r>
            <a:endParaRPr lang="el-GR" sz="4500" dirty="0" smtClean="0"/>
          </a:p>
          <a:p>
            <a:pPr marL="648000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4500" dirty="0" err="1" smtClean="0"/>
              <a:t>Επεξεργασία</a:t>
            </a:r>
            <a:r>
              <a:rPr lang="el-GR" sz="4500" dirty="0" smtClean="0"/>
              <a:t> </a:t>
            </a:r>
            <a:r>
              <a:rPr lang="en-US" sz="4500" dirty="0" err="1" smtClean="0"/>
              <a:t>διαδρομής</a:t>
            </a:r>
            <a:r>
              <a:rPr lang="en-US" sz="4500" dirty="0" smtClean="0"/>
              <a:t> από το χωριό Kolarovo του Δήμου Πετριτσίου, όπου είναι η έδρα της Διεύθυνσης Φυσικού Πάρκου Μπέλλες μέχρι την κορυφή του όρους Μπέλλες </a:t>
            </a:r>
            <a:endParaRPr lang="el-GR" sz="45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Πως επιδιώκεται η προώθηση των εναλλακτικών μορφών τουρισμού μέσω του </a:t>
            </a:r>
            <a:r>
              <a:rPr lang="en-US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ENACT; </a:t>
            </a:r>
            <a: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l-GR" sz="2800" b="1" dirty="0" smtClean="0">
                <a:solidFill>
                  <a:schemeClr val="tx1"/>
                </a:solidFill>
              </a:rPr>
              <a:t>Οι κύριες δράσεις του έργου…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882775"/>
            <a:ext cx="8215370" cy="4975225"/>
          </a:xfrm>
        </p:spPr>
        <p:txBody>
          <a:bodyPr>
            <a:normAutofit fontScale="40000" lnSpcReduction="20000"/>
          </a:bodyPr>
          <a:lstStyle/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b="1" dirty="0" smtClean="0"/>
              <a:t>Χαρτογράφηση τοποθεσιών ιδιαίτερης φυσικής ομορφιάς </a:t>
            </a:r>
            <a:r>
              <a:rPr lang="en-US" sz="4500" dirty="0" smtClean="0"/>
              <a:t>με την προοπτική ανάπτυξης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b="1" dirty="0" smtClean="0"/>
              <a:t>Ανάπτυξη κοινών χαρτών εναλλακτικού τουρισμού</a:t>
            </a:r>
            <a:r>
              <a:rPr lang="en-US" sz="4500" dirty="0" smtClean="0"/>
              <a:t> για τη διασυνοριακή περιοχή παρέμβασης σε έντυπη και ηλεκτρονική μορφή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4500" b="1" dirty="0" smtClean="0"/>
              <a:t>Δημιουργία </a:t>
            </a:r>
            <a:r>
              <a:rPr lang="en-US" sz="4500" b="1" dirty="0" err="1" smtClean="0"/>
              <a:t>τρίγλωσσου</a:t>
            </a:r>
            <a:r>
              <a:rPr lang="en-US" sz="4500" b="1" dirty="0" smtClean="0"/>
              <a:t> οδηγού ανάπτυξης εναλλακτικών δραστηριοτήτων</a:t>
            </a:r>
            <a:r>
              <a:rPr lang="en-US" sz="4500" dirty="0" smtClean="0"/>
              <a:t> στην περιοχή παρέμβασης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dirty="0" smtClean="0"/>
              <a:t>Δημιουργία</a:t>
            </a:r>
            <a:r>
              <a:rPr lang="en-US" sz="4500" b="1" dirty="0" smtClean="0"/>
              <a:t> διασυνοριακού δικτύου για την ανάπτυξη των εναλλακτικών μορφών τουρισμού</a:t>
            </a:r>
            <a:r>
              <a:rPr lang="en-US" sz="4500" dirty="0" smtClean="0"/>
              <a:t> και τη διαρκή ανταλλαγή τεχνογνωσίας και εμπειριών μεταξύ των ενδιαφερόμενων φορέων 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dirty="0" smtClean="0"/>
              <a:t>Ταυτοποίηση μελλοντικών παρεμβάσεων, επιχειρηματικών ευκαιριών και επενδύσεων στον τομέα του περιβάλλοντος και του τουρισμού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dirty="0" smtClean="0"/>
              <a:t>Προετοιμασία επιχειρηματικών σχεδίων για την ανάπτυξη επιχειρηματικών δράσεων εναλλακτικού τουρισμού στην περιοχή παρέμβασης</a:t>
            </a:r>
            <a:endParaRPr lang="el-GR" sz="45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500" dirty="0" smtClean="0"/>
              <a:t>Διοργάνωση πλήθους ενημερωτικών - προωθητικών δράσεων: ημερίδες, θεματικά εργαστήρια, ανοιχτές εκδηλώσεις, προβολή στα ΜΜΕ (Τύπος, Ραδιόφωνο, Τηλεόραση και Διαδίκτυο), παραγωγή έντυπου ενημερωτικού υλικού κ.λπ</a:t>
            </a:r>
            <a:r>
              <a:rPr lang="en-US" sz="5100" dirty="0" smtClean="0"/>
              <a:t>.</a:t>
            </a:r>
            <a:endParaRPr lang="el-GR" sz="51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8715404" cy="1399032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Πρόοδος του έργου (τι έχει γίνει μέχρι τώρα)</a:t>
            </a:r>
            <a:endParaRPr lang="el-GR" sz="28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557338"/>
            <a:ext cx="7901014" cy="48974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l-GR" sz="1800" dirty="0" smtClean="0"/>
          </a:p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Οι παρεμβάσεις τεχνικής φύσεως στην Ελλάδα (Νιγρίτα) και τη Βουλγαρία (</a:t>
            </a:r>
            <a:r>
              <a:rPr lang="en-US" sz="1800" dirty="0" err="1" smtClean="0"/>
              <a:t>Kolarovo</a:t>
            </a:r>
            <a:r>
              <a:rPr lang="en-US" sz="1800" dirty="0" smtClean="0"/>
              <a:t>) </a:t>
            </a:r>
            <a:r>
              <a:rPr lang="el-GR" sz="1800" dirty="0" smtClean="0"/>
              <a:t>είναι σε εξέλιξη και αναμένεται να ολοκληρωθούν ως τα τέλη Οκτωβρίου 2012</a:t>
            </a:r>
          </a:p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l-GR" sz="1800" dirty="0" smtClean="0"/>
          </a:p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Η χαρτογράφηση των περιοχών ιδιαίτερου φυσικού κάλλους και η ψηφιακή αποτύπωση σημείων ενδιαφέροντος (ευρύτερη περιοχή Δήμου Βισαλτίας και όρους </a:t>
            </a:r>
            <a:r>
              <a:rPr lang="el-GR" sz="1800" dirty="0" err="1" smtClean="0"/>
              <a:t>Μπέλλες</a:t>
            </a:r>
            <a:r>
              <a:rPr lang="el-GR" sz="1800" dirty="0" smtClean="0"/>
              <a:t>) έχει ολοκληρωθεί</a:t>
            </a:r>
          </a:p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l-GR" sz="1800" dirty="0" smtClean="0"/>
          </a:p>
          <a:p>
            <a:pPr marL="448056" indent="-384048" algn="just" fontAlgn="auto">
              <a:lnSpc>
                <a:spcPct val="11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Δύο πρότυπα επιχειρηματικά σχέδια για την ανάπτυξη επιχειρήσεων, το πρώτο στον τομέα του ιππικού τουρισμού και το δεύτερο προς την κατεύθυνση της ανάπτυξης πεζοπορικών δραστηριοτήτων έχουν επίσης ολοκληρωθεί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Πρόοδος του έργου (τι έχει γίνει μέχρι τώρα)</a:t>
            </a:r>
            <a:endParaRPr lang="el-GR" sz="28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557338"/>
            <a:ext cx="7829576" cy="489743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just"/>
            <a:endParaRPr lang="el-GR" sz="1800" dirty="0" smtClean="0"/>
          </a:p>
          <a:p>
            <a:pPr algn="just"/>
            <a:r>
              <a:rPr lang="el-GR" sz="1800" dirty="0" smtClean="0"/>
              <a:t>Η σύνταξη ενός διασυνοριακού συμφώνου συνεργασίας για την προώθηση του εναλλακτικού τουρισμού και την προστασία του φυσικού περιβάλλοντος είναι στην τελική φάση ολοκλήρωσής του</a:t>
            </a:r>
          </a:p>
          <a:p>
            <a:pPr algn="just"/>
            <a:endParaRPr lang="el-GR" sz="1800" dirty="0" smtClean="0"/>
          </a:p>
          <a:p>
            <a:pPr algn="just"/>
            <a:r>
              <a:rPr lang="el-GR" sz="1800" dirty="0" smtClean="0"/>
              <a:t>Ένα σημαντικό μέρος των δράσεων συντονισμού και επικοινωνίας (συναντήσεις, </a:t>
            </a:r>
            <a:r>
              <a:rPr lang="en-US" sz="1800" dirty="0" smtClean="0"/>
              <a:t>workshops</a:t>
            </a:r>
            <a:r>
              <a:rPr lang="el-GR" sz="1800" dirty="0" smtClean="0"/>
              <a:t>, προωθητικές δράσεις σε σχολεία, σχεδιασμός και εκτύπωση ενημερωτικού υλικού κ.λπ.) του έργου έχουν ήδη πραγματοποιηθεί</a:t>
            </a:r>
          </a:p>
          <a:p>
            <a:pPr algn="just"/>
            <a:endParaRPr lang="el-GR" sz="1800" dirty="0" smtClean="0"/>
          </a:p>
          <a:p>
            <a:pPr algn="just"/>
            <a:r>
              <a:rPr lang="el-GR" sz="1800" dirty="0" smtClean="0"/>
              <a:t>Η ιστοσελίδα του έργου είναι σε λειτουργία από τις αρχές </a:t>
            </a:r>
            <a:r>
              <a:rPr lang="el-GR" sz="1800" dirty="0" err="1" smtClean="0"/>
              <a:t>Μαϊου</a:t>
            </a:r>
            <a:r>
              <a:rPr lang="el-GR" sz="1800" dirty="0" smtClean="0"/>
              <a:t> 2012: </a:t>
            </a:r>
            <a:r>
              <a:rPr lang="en-US" sz="1800" b="1" dirty="0" smtClean="0">
                <a:solidFill>
                  <a:srgbClr val="92D050"/>
                </a:solidFill>
              </a:rPr>
              <a:t>http:// www.enactproject.eu</a:t>
            </a:r>
            <a:endParaRPr lang="el-GR" sz="1800" b="1" dirty="0" smtClean="0">
              <a:solidFill>
                <a:srgbClr val="92D050"/>
              </a:solidFill>
            </a:endParaRPr>
          </a:p>
          <a:p>
            <a:pPr>
              <a:buFont typeface="Wingdings 2" pitchFamily="18" charset="2"/>
              <a:buNone/>
            </a:pPr>
            <a:endParaRPr lang="el-GR" sz="2400" dirty="0" smtClean="0"/>
          </a:p>
          <a:p>
            <a:endParaRPr lang="el-GR" sz="2400" dirty="0" smtClean="0"/>
          </a:p>
          <a:p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Τι προσδοκούμε από την υλοποίηση του έργου </a:t>
            </a:r>
            <a: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l-GR" sz="2800" b="1" dirty="0" smtClean="0">
                <a:solidFill>
                  <a:schemeClr val="tx1"/>
                </a:solidFill>
              </a:rPr>
              <a:t>Αναμενόμενα αποτελέσματα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0" y="1722438"/>
            <a:ext cx="4495800" cy="4525962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dirty="0" smtClean="0"/>
              <a:t>Να εμπλουτιστεί η γνώση και η εμπειρία του Δήμου </a:t>
            </a:r>
            <a:r>
              <a:rPr lang="el-GR" dirty="0" err="1" smtClean="0"/>
              <a:t>Βισαλτίας</a:t>
            </a:r>
            <a:r>
              <a:rPr lang="el-GR" dirty="0" smtClean="0"/>
              <a:t> μέσα από την ανταλλαγή τεχνογνωσίας και καλών πρακτικών με τους υπόλοιπους εταίρους του έργου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dirty="0" smtClean="0"/>
              <a:t>Να δημιουργηθεί ένα διασυνοριακό δίκτυο με τη συμμετοχή φορέων και επιχειρήσεων και με στόχο την ανάδειξη του φυσικού περιβάλλοντος και την προώθηση του εναλλακτικού τουρισμού στις περιοχές παρέμβασης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495800" cy="4525962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dirty="0" smtClean="0"/>
              <a:t>Να ενισχυθεί η εικόνα του Δήμου </a:t>
            </a:r>
            <a:r>
              <a:rPr lang="el-GR" dirty="0" err="1" smtClean="0"/>
              <a:t>Βισαλτίας</a:t>
            </a:r>
            <a:r>
              <a:rPr lang="el-GR" dirty="0" smtClean="0"/>
              <a:t> ως προορισμού εναλλακτικού τουρισμού με παράλληλη αύξηση της </a:t>
            </a:r>
            <a:r>
              <a:rPr lang="el-GR" dirty="0" err="1" smtClean="0"/>
              <a:t>επισκεψιμότητας</a:t>
            </a:r>
            <a:r>
              <a:rPr lang="el-GR" dirty="0" smtClean="0"/>
              <a:t> στην ευρύτερη  περιοχή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dirty="0" smtClean="0"/>
              <a:t>Να αναδειχθούν και να προβληθούν νέες επιχειρηματικές ευκαιρίες στους τομείς περιβάλλοντος και τουρισμού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l-GR" dirty="0" smtClean="0"/>
          </a:p>
          <a:p>
            <a:pPr marL="448056" indent="-384048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>
                <a:solidFill>
                  <a:schemeClr val="tx1">
                    <a:lumMod val="95000"/>
                  </a:schemeClr>
                </a:solidFill>
              </a:rPr>
              <a:t>Ολοκλήρωση του έργου</a:t>
            </a:r>
          </a:p>
          <a:p>
            <a:pPr marL="448056" indent="-384048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l-GR" b="1" dirty="0" smtClean="0">
                <a:solidFill>
                  <a:schemeClr val="tx1">
                    <a:lumMod val="95000"/>
                  </a:schemeClr>
                </a:solidFill>
              </a:rPr>
              <a:t>01.03.2013</a:t>
            </a:r>
            <a:endParaRPr lang="el-GR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ΔΗΜΟΣ ΒΙΣΑΛΤΙΑΣ </a:t>
            </a:r>
            <a:r>
              <a:rPr lang="el-GR" sz="2200" dirty="0" smtClean="0"/>
              <a:t>ένας Δήμος με περιβαλλοντική συνείδηση και δράση</a:t>
            </a:r>
            <a:endParaRPr lang="el-GR" sz="2200" dirty="0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630662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sz="2400" b="1" dirty="0" smtClean="0"/>
              <a:t>ΕΝΕΡΓΕΙΑ</a:t>
            </a:r>
            <a:endParaRPr lang="el-GR" sz="2400" b="1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sz="quarter" idx="2"/>
          </p:nvPr>
        </p:nvSpPr>
        <p:spPr>
          <a:xfrm>
            <a:off x="2022475" y="285728"/>
            <a:ext cx="6264301" cy="6286544"/>
          </a:xfrm>
        </p:spPr>
        <p:txBody>
          <a:bodyPr>
            <a:no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l-GR" sz="1800" b="1" dirty="0" smtClean="0">
                <a:solidFill>
                  <a:schemeClr val="accent1">
                    <a:lumMod val="75000"/>
                  </a:schemeClr>
                </a:solidFill>
              </a:rPr>
              <a:t>ΑΝΑΝΕΩΣΙΜΕΣ ΠΗΓΕΣ ΕΝΕΡΓΕΙΑΣ</a:t>
            </a:r>
            <a:endParaRPr lang="en-US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Γεωθερμικό πεδίο Θερμών Νιγρίτας (</a:t>
            </a:r>
            <a:r>
              <a:rPr lang="el-GR" sz="1800" dirty="0" err="1" smtClean="0"/>
              <a:t>Θερμοκηπιακές</a:t>
            </a:r>
            <a:r>
              <a:rPr lang="el-GR" sz="1800" dirty="0" smtClean="0"/>
              <a:t> καλλιέργειες, </a:t>
            </a:r>
            <a:r>
              <a:rPr lang="el-GR" sz="1800" dirty="0" err="1" smtClean="0"/>
              <a:t>Σπιρουλίνα</a:t>
            </a:r>
            <a:r>
              <a:rPr lang="el-GR" sz="1800" dirty="0" smtClean="0"/>
              <a:t>)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Φ/Β στέγης σε  Δημοτικά σχολεία του Δήμου και σε φωτιστικά σώματα σε κοινόχρηστους χώρους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l-GR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l-GR" sz="1800" b="1" dirty="0" smtClean="0">
                <a:solidFill>
                  <a:schemeClr val="accent1">
                    <a:lumMod val="75000"/>
                  </a:schemeClr>
                </a:solidFill>
              </a:rPr>
              <a:t>ΕΞΟΙΚΟΝΟΜΗΣΗ ΕΝΕΡΓΕΙΑΣ</a:t>
            </a:r>
            <a:endParaRPr lang="el-GR" sz="18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Ενεργειακή αναβάθμιση των Δημοτικών κτηρίων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sz="1800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sz="1800" dirty="0" smtClean="0"/>
              <a:t>Ένταξη της πράξης «Βελτίωση Εν. Απόδοσης </a:t>
            </a:r>
            <a:r>
              <a:rPr lang="el-GR" sz="1800" dirty="0" err="1" smtClean="0"/>
              <a:t>Δημ</a:t>
            </a:r>
            <a:r>
              <a:rPr lang="el-GR" sz="1800" dirty="0" smtClean="0"/>
              <a:t>. Σχολείου </a:t>
            </a:r>
            <a:r>
              <a:rPr lang="el-GR" sz="1800" dirty="0" err="1" smtClean="0"/>
              <a:t>Μαυροθάλασσας</a:t>
            </a:r>
            <a:r>
              <a:rPr lang="el-GR" sz="1800" dirty="0" smtClean="0"/>
              <a:t> με την υλοποίηση δράσεων εξοικονόμησης ενέργειας» στο Επιχειρησιακό Πρόγραμμα «Περιβάλλον –Αειφόρος Ανάπτυξη», Άξονας Προτεραιότητας «01- Προστασία Ατμοσφαιρικού Περιβάλλοντος – Αντιμετώπιση Κλιματικής Αλλαγής  – Ανανεώσιμες Πηγές Ενέργειας» </a:t>
            </a:r>
          </a:p>
          <a:p>
            <a:pPr marL="448056" indent="-384048" algn="just" fontAlgn="auto">
              <a:spcAft>
                <a:spcPts val="0"/>
              </a:spcAft>
              <a:buNone/>
              <a:defRPr/>
            </a:pPr>
            <a:r>
              <a:rPr lang="el-GR" sz="1800" dirty="0" smtClean="0"/>
              <a:t>	Παρεμβάσεις: θερμομόνωση προσόψεων και στέγης, αντικατάσταση κουφωμάτων και υαλοπινάκων, αβαθής γεωθερμία για θέρμανση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ΔΗΜΟΣ ΒΙΣΑΛΤΙΑΣ </a:t>
            </a:r>
            <a:r>
              <a:rPr lang="el-GR" sz="2200" dirty="0" smtClean="0"/>
              <a:t>ένας Δήμος με περιβαλλοντική συνείδηση και δράση</a:t>
            </a:r>
            <a:endParaRPr lang="el-GR" sz="2200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1365006" y="260648"/>
            <a:ext cx="581024" cy="618399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sz="2000" b="1" dirty="0" smtClean="0"/>
              <a:t>ΔΙΑΣΥΝΟΡΙΑΚΗ ΣΥΝΕΡΓΑΣΙΑ</a:t>
            </a:r>
            <a:endParaRPr lang="el-GR" sz="2000" b="1" dirty="0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2"/>
          </p:nvPr>
        </p:nvSpPr>
        <p:spPr>
          <a:xfrm>
            <a:off x="2022475" y="1052513"/>
            <a:ext cx="6858000" cy="5392737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b="1" dirty="0" smtClean="0"/>
              <a:t>«ΕΡΓΑ ΓΙΑ ΤΗΝ ΟΡΘΟΛΟΓΙΚΗ ΔΙΑΧΕΙΡΙΣΗ ΤΟΥ ΓΕΩΘΕΡΜΙΚΟΥ ΠΕΔΙΟΥ ΘΕΡΜΩΝ ΝΙΓΡΙΤΑΣ Ν. ΣΕΡΡΩΝ»</a:t>
            </a:r>
            <a:r>
              <a:rPr lang="el-GR" dirty="0" smtClean="0"/>
              <a:t> (στο ΠΚΜ </a:t>
            </a:r>
            <a:r>
              <a:rPr lang="en-US" dirty="0" smtClean="0"/>
              <a:t>INTERREG III A</a:t>
            </a:r>
            <a:r>
              <a:rPr lang="el-GR" dirty="0" smtClean="0"/>
              <a:t>/</a:t>
            </a:r>
            <a:r>
              <a:rPr lang="en-US" dirty="0" smtClean="0"/>
              <a:t>PHARE CBC</a:t>
            </a:r>
            <a:r>
              <a:rPr lang="el-GR" dirty="0" smtClean="0"/>
              <a:t> Ελλάδα – Βουλγαρία Π/Υ 494.454,11€ με εταίρο </a:t>
            </a:r>
            <a:r>
              <a:rPr lang="en-US" dirty="0" smtClean="0"/>
              <a:t>Municipality of </a:t>
            </a:r>
            <a:r>
              <a:rPr lang="en-US" dirty="0" err="1" smtClean="0"/>
              <a:t>Strumyani</a:t>
            </a:r>
            <a:r>
              <a:rPr lang="el-GR" dirty="0" smtClean="0"/>
              <a:t>)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l-GR" b="1" dirty="0" smtClean="0"/>
              <a:t>«ΔΙΚΤΥΟ ΠΕΖΟΠΟΡΙΚΩΝ ΔΙΑΔΡΟΜΩΝ ΟΡΕΙΝΗΣ ΠΕΡΙΟΧΗΣ (πρώην) ΔΗΜΟΥ ΝΙΓΡΙΤΑΣ»</a:t>
            </a:r>
            <a:r>
              <a:rPr lang="el-GR" dirty="0" smtClean="0"/>
              <a:t> (στο ΠΚΜ </a:t>
            </a:r>
            <a:r>
              <a:rPr lang="en-US" dirty="0" smtClean="0"/>
              <a:t>INTERREG III A</a:t>
            </a:r>
            <a:r>
              <a:rPr lang="el-GR" dirty="0" smtClean="0"/>
              <a:t>/</a:t>
            </a:r>
            <a:r>
              <a:rPr lang="en-US" dirty="0" smtClean="0"/>
              <a:t>PHARE CBC</a:t>
            </a:r>
            <a:r>
              <a:rPr lang="el-GR" dirty="0" smtClean="0"/>
              <a:t> Ελλάδα – Βουλγαρία Π/Υ 156.455.40€ με εταίρο </a:t>
            </a:r>
            <a:r>
              <a:rPr lang="en-US" dirty="0" smtClean="0"/>
              <a:t>Municipality of </a:t>
            </a:r>
            <a:r>
              <a:rPr lang="en-US" dirty="0" err="1" smtClean="0"/>
              <a:t>Hadjidimovo</a:t>
            </a:r>
            <a:r>
              <a:rPr lang="el-GR" dirty="0" smtClean="0"/>
              <a:t>)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/>
              <a:t>AGROCHEPACK</a:t>
            </a:r>
            <a:r>
              <a:rPr lang="en-US" dirty="0" smtClean="0"/>
              <a:t> - </a:t>
            </a:r>
            <a:r>
              <a:rPr lang="el-GR" b="1" dirty="0" smtClean="0"/>
              <a:t>ΣΧΕΔΙΑΣΜΟΣ ΔΙΑΧΕΙΡΙΣΗΣ ΠΛΑΣΤΙΚΩΝ ΠΕΡΙΕΚΤΩΝ ΑΓΡΟΧΗΜΙΚΩΝ ΓΙΑ ΤΗΝ ΠΡΟΣΤΑΣΙΑ ΤΩΝ ΦΥΣΙΚΩΝ ΠΟΡΩΝ ΣΕ ΣΥΝΕΡΓΙΑ ΜΕ ΤΗΝ ΑΞΙΟΠΟΙΗΣΗ ΤΩΝ ΓΕΩΡΓΙΚΩΝ ΠΛΑΣΤΙΚΩΝ ΑΠΟΒΛΗΤΩΝ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Πρόγραμμα ΜΕΣΟΓΕΙΑΚΟΣ ΧΩΡΟΣ/ </a:t>
            </a:r>
            <a:r>
              <a:rPr lang="en-US" dirty="0" smtClean="0"/>
              <a:t>MED 2007-2013</a:t>
            </a:r>
            <a:r>
              <a:rPr lang="el-GR" dirty="0" smtClean="0"/>
              <a:t> επικεφαλής εταίρο το Δήμο Βισαλτίας και εταίρους από Ελλάδα, Ισπανία, Ιταλία, Γαλλία και Κύπρο</a:t>
            </a:r>
            <a:r>
              <a:rPr lang="en-US" dirty="0" smtClean="0"/>
              <a:t>)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Ζωντάνια">
  <a:themeElements>
    <a:clrScheme name="Μετρό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Ζωντάνι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Ζωντάνι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855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Ζωντάνια</vt:lpstr>
      <vt:lpstr>ENACT</vt:lpstr>
      <vt:lpstr>ENACT: περιβαλλοντικές δράσεις για την προώθηση του εναλλακτικού τουρισμού </vt:lpstr>
      <vt:lpstr>Πως επιδιώκεται η προώθηση των εναλλακτικών μορφών τουρισμού μέσω του ENACT;  Οι κύριες δράσεις του έργου…</vt:lpstr>
      <vt:lpstr>Πως επιδιώκεται η προώθηση των εναλλακτικών μορφών τουρισμού μέσω του ENACT;  Οι κύριες δράσεις του έργου…</vt:lpstr>
      <vt:lpstr>Πρόοδος του έργου (τι έχει γίνει μέχρι τώρα)</vt:lpstr>
      <vt:lpstr>Πρόοδος του έργου (τι έχει γίνει μέχρι τώρα)</vt:lpstr>
      <vt:lpstr>Τι προσδοκούμε από την υλοποίηση του έργου  Αναμενόμενα αποτελέσματα</vt:lpstr>
      <vt:lpstr>ΔΗΜΟΣ ΒΙΣΑΛΤΙΑΣ ένας Δήμος με περιβαλλοντική συνείδηση και δράση</vt:lpstr>
      <vt:lpstr>ΔΗΜΟΣ ΒΙΣΑΛΤΙΑΣ ένας Δήμος με περιβαλλοντική συνείδηση και δράση</vt:lpstr>
      <vt:lpstr>Σας ευχαριστώ πολύ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ENACT</dc:title>
  <dc:creator>Dell</dc:creator>
  <cp:lastModifiedBy>Evan</cp:lastModifiedBy>
  <cp:revision>34</cp:revision>
  <dcterms:created xsi:type="dcterms:W3CDTF">2012-09-25T19:12:24Z</dcterms:created>
  <dcterms:modified xsi:type="dcterms:W3CDTF">2012-09-26T15:48:11Z</dcterms:modified>
</cp:coreProperties>
</file>