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367" r:id="rId4"/>
    <p:sldId id="358" r:id="rId5"/>
    <p:sldId id="361" r:id="rId6"/>
    <p:sldId id="368" r:id="rId7"/>
    <p:sldId id="357" r:id="rId8"/>
    <p:sldId id="366" r:id="rId9"/>
    <p:sldId id="359" r:id="rId10"/>
    <p:sldId id="362" r:id="rId11"/>
    <p:sldId id="363" r:id="rId12"/>
    <p:sldId id="365" r:id="rId13"/>
    <p:sldId id="370" r:id="rId14"/>
    <p:sldId id="371" r:id="rId15"/>
    <p:sldId id="258" r:id="rId16"/>
    <p:sldId id="311" r:id="rId17"/>
    <p:sldId id="315" r:id="rId18"/>
    <p:sldId id="316" r:id="rId19"/>
    <p:sldId id="262" r:id="rId20"/>
    <p:sldId id="259" r:id="rId21"/>
    <p:sldId id="261" r:id="rId22"/>
    <p:sldId id="264" r:id="rId23"/>
    <p:sldId id="276" r:id="rId24"/>
    <p:sldId id="285" r:id="rId25"/>
    <p:sldId id="373" r:id="rId26"/>
    <p:sldId id="283" r:id="rId27"/>
    <p:sldId id="389" r:id="rId28"/>
    <p:sldId id="288" r:id="rId29"/>
    <p:sldId id="286" r:id="rId30"/>
    <p:sldId id="319" r:id="rId31"/>
    <p:sldId id="287" r:id="rId32"/>
    <p:sldId id="320" r:id="rId33"/>
    <p:sldId id="327" r:id="rId34"/>
    <p:sldId id="374" r:id="rId35"/>
    <p:sldId id="551" r:id="rId36"/>
    <p:sldId id="260" r:id="rId37"/>
    <p:sldId id="313" r:id="rId38"/>
    <p:sldId id="375" r:id="rId39"/>
    <p:sldId id="376" r:id="rId40"/>
    <p:sldId id="263" r:id="rId41"/>
    <p:sldId id="377" r:id="rId42"/>
    <p:sldId id="266" r:id="rId43"/>
    <p:sldId id="265" r:id="rId44"/>
    <p:sldId id="378" r:id="rId45"/>
    <p:sldId id="387" r:id="rId46"/>
    <p:sldId id="267" r:id="rId47"/>
    <p:sldId id="268" r:id="rId48"/>
    <p:sldId id="379" r:id="rId49"/>
    <p:sldId id="270" r:id="rId50"/>
    <p:sldId id="380" r:id="rId51"/>
    <p:sldId id="381" r:id="rId52"/>
    <p:sldId id="382" r:id="rId53"/>
    <p:sldId id="383" r:id="rId54"/>
    <p:sldId id="384" r:id="rId55"/>
    <p:sldId id="277" r:id="rId56"/>
    <p:sldId id="385" r:id="rId57"/>
    <p:sldId id="314" r:id="rId58"/>
    <p:sldId id="386" r:id="rId59"/>
    <p:sldId id="280" r:id="rId60"/>
    <p:sldId id="295" r:id="rId61"/>
    <p:sldId id="324" r:id="rId62"/>
    <p:sldId id="325" r:id="rId63"/>
    <p:sldId id="269" r:id="rId6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Φωτεινό στυλ 3 - Έμφαση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Φωτεινό στυλ 2 - Έμφαση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Φωτεινό στυλ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8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029C86-71FC-4D98-A73C-E092C7F08B5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9A07492-D1AD-4D22-974C-E6DFEA7BB4A0}">
      <dgm:prSet/>
      <dgm:spPr/>
      <dgm:t>
        <a:bodyPr/>
        <a:lstStyle/>
        <a:p>
          <a:r>
            <a:rPr lang="el-GR" b="1" dirty="0"/>
            <a:t>Καταχώριση</a:t>
          </a:r>
          <a:r>
            <a:rPr lang="el-GR" dirty="0"/>
            <a:t> των νομικών πράξεων, στοιχείων ή δηλώσεων που αφορούν στις εμπορικές εταιρείες σε </a:t>
          </a:r>
          <a:r>
            <a:rPr lang="el-GR" b="1" dirty="0"/>
            <a:t>δημόσια βιβλία</a:t>
          </a:r>
          <a:r>
            <a:rPr lang="el-GR" dirty="0"/>
            <a:t>, </a:t>
          </a:r>
          <a:r>
            <a:rPr lang="el-GR" b="1" dirty="0"/>
            <a:t>κατά τρόπο </a:t>
          </a:r>
          <a:r>
            <a:rPr lang="el-GR" dirty="0"/>
            <a:t>σύννομο, ασφαλή και αξιόπιστο</a:t>
          </a:r>
          <a:r>
            <a:rPr lang="en-US" dirty="0"/>
            <a:t>,</a:t>
          </a:r>
          <a:r>
            <a:rPr lang="el-GR" dirty="0"/>
            <a:t> και</a:t>
          </a:r>
          <a:endParaRPr lang="en-US" dirty="0"/>
        </a:p>
      </dgm:t>
    </dgm:pt>
    <dgm:pt modelId="{051333CA-C5F1-4021-9091-E6A9249B45C4}" type="parTrans" cxnId="{5181DC1F-977F-45A0-BD45-4807D591C462}">
      <dgm:prSet/>
      <dgm:spPr/>
      <dgm:t>
        <a:bodyPr/>
        <a:lstStyle/>
        <a:p>
          <a:endParaRPr lang="en-US"/>
        </a:p>
      </dgm:t>
    </dgm:pt>
    <dgm:pt modelId="{000B116D-E118-481B-BCC2-5FF46CB5D13D}" type="sibTrans" cxnId="{5181DC1F-977F-45A0-BD45-4807D591C462}">
      <dgm:prSet/>
      <dgm:spPr/>
      <dgm:t>
        <a:bodyPr/>
        <a:lstStyle/>
        <a:p>
          <a:endParaRPr lang="en-US"/>
        </a:p>
      </dgm:t>
    </dgm:pt>
    <dgm:pt modelId="{5F85F5C6-72F6-44AD-A106-938BA867945D}">
      <dgm:prSet/>
      <dgm:spPr/>
      <dgm:t>
        <a:bodyPr/>
        <a:lstStyle/>
        <a:p>
          <a:r>
            <a:rPr lang="el-GR"/>
            <a:t>την </a:t>
          </a:r>
          <a:r>
            <a:rPr lang="el-GR" b="1"/>
            <a:t>ταυτόχρονη δημοσίευση με σκοπό </a:t>
          </a:r>
          <a:r>
            <a:rPr lang="el-GR"/>
            <a:t>την έγκαιρη και έγκυρη </a:t>
          </a:r>
          <a:r>
            <a:rPr lang="el-GR" b="1"/>
            <a:t>ενημέρωση</a:t>
          </a:r>
          <a:r>
            <a:rPr lang="el-GR"/>
            <a:t> όσων συναλλάσσονται ή πρόκειται να συναλλαχθούν με μια εταιρεία. </a:t>
          </a:r>
          <a:endParaRPr lang="en-US"/>
        </a:p>
      </dgm:t>
    </dgm:pt>
    <dgm:pt modelId="{A7E41942-B590-49C9-B3CA-25A02F5DC874}" type="parTrans" cxnId="{7AFBDBFA-6E40-48D1-81E2-64C23D2EFDDB}">
      <dgm:prSet/>
      <dgm:spPr/>
      <dgm:t>
        <a:bodyPr/>
        <a:lstStyle/>
        <a:p>
          <a:endParaRPr lang="en-US"/>
        </a:p>
      </dgm:t>
    </dgm:pt>
    <dgm:pt modelId="{AC8BDFB5-80D6-45E7-A751-CBEA71CC1CC4}" type="sibTrans" cxnId="{7AFBDBFA-6E40-48D1-81E2-64C23D2EFDDB}">
      <dgm:prSet/>
      <dgm:spPr/>
      <dgm:t>
        <a:bodyPr/>
        <a:lstStyle/>
        <a:p>
          <a:endParaRPr lang="en-US"/>
        </a:p>
      </dgm:t>
    </dgm:pt>
    <dgm:pt modelId="{CB72E4B6-E93A-4305-BAA7-E28CC4538899}" type="pres">
      <dgm:prSet presAssocID="{40029C86-71FC-4D98-A73C-E092C7F08B5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6936DCA5-FABA-42ED-91AC-DC32AE7A4B31}" type="pres">
      <dgm:prSet presAssocID="{D9A07492-D1AD-4D22-974C-E6DFEA7BB4A0}" presName="thickLine" presStyleLbl="alignNode1" presStyleIdx="0" presStyleCnt="2"/>
      <dgm:spPr/>
    </dgm:pt>
    <dgm:pt modelId="{98D723F0-CE64-420A-A488-2FCCA7D5FEAD}" type="pres">
      <dgm:prSet presAssocID="{D9A07492-D1AD-4D22-974C-E6DFEA7BB4A0}" presName="horz1" presStyleCnt="0"/>
      <dgm:spPr/>
    </dgm:pt>
    <dgm:pt modelId="{17E465FB-BFC5-4309-B28F-D7708DA37043}" type="pres">
      <dgm:prSet presAssocID="{D9A07492-D1AD-4D22-974C-E6DFEA7BB4A0}" presName="tx1" presStyleLbl="revTx" presStyleIdx="0" presStyleCnt="2"/>
      <dgm:spPr/>
      <dgm:t>
        <a:bodyPr/>
        <a:lstStyle/>
        <a:p>
          <a:endParaRPr lang="el-GR"/>
        </a:p>
      </dgm:t>
    </dgm:pt>
    <dgm:pt modelId="{BD766FD2-212D-4465-9CA6-36ECFFB8186D}" type="pres">
      <dgm:prSet presAssocID="{D9A07492-D1AD-4D22-974C-E6DFEA7BB4A0}" presName="vert1" presStyleCnt="0"/>
      <dgm:spPr/>
    </dgm:pt>
    <dgm:pt modelId="{1F642E11-9D80-4D3A-BFBF-F6465A0AFE11}" type="pres">
      <dgm:prSet presAssocID="{5F85F5C6-72F6-44AD-A106-938BA867945D}" presName="thickLine" presStyleLbl="alignNode1" presStyleIdx="1" presStyleCnt="2"/>
      <dgm:spPr/>
    </dgm:pt>
    <dgm:pt modelId="{20E73E93-F8CB-4BEF-9DE6-AE098E322F8D}" type="pres">
      <dgm:prSet presAssocID="{5F85F5C6-72F6-44AD-A106-938BA867945D}" presName="horz1" presStyleCnt="0"/>
      <dgm:spPr/>
    </dgm:pt>
    <dgm:pt modelId="{ED1866B5-2E3C-4443-90D8-986711DC1691}" type="pres">
      <dgm:prSet presAssocID="{5F85F5C6-72F6-44AD-A106-938BA867945D}" presName="tx1" presStyleLbl="revTx" presStyleIdx="1" presStyleCnt="2"/>
      <dgm:spPr/>
      <dgm:t>
        <a:bodyPr/>
        <a:lstStyle/>
        <a:p>
          <a:endParaRPr lang="el-GR"/>
        </a:p>
      </dgm:t>
    </dgm:pt>
    <dgm:pt modelId="{EF6E427A-AA17-4825-8698-08C71627D6B2}" type="pres">
      <dgm:prSet presAssocID="{5F85F5C6-72F6-44AD-A106-938BA867945D}" presName="vert1" presStyleCnt="0"/>
      <dgm:spPr/>
    </dgm:pt>
  </dgm:ptLst>
  <dgm:cxnLst>
    <dgm:cxn modelId="{5181DC1F-977F-45A0-BD45-4807D591C462}" srcId="{40029C86-71FC-4D98-A73C-E092C7F08B56}" destId="{D9A07492-D1AD-4D22-974C-E6DFEA7BB4A0}" srcOrd="0" destOrd="0" parTransId="{051333CA-C5F1-4021-9091-E6A9249B45C4}" sibTransId="{000B116D-E118-481B-BCC2-5FF46CB5D13D}"/>
    <dgm:cxn modelId="{7AFBDBFA-6E40-48D1-81E2-64C23D2EFDDB}" srcId="{40029C86-71FC-4D98-A73C-E092C7F08B56}" destId="{5F85F5C6-72F6-44AD-A106-938BA867945D}" srcOrd="1" destOrd="0" parTransId="{A7E41942-B590-49C9-B3CA-25A02F5DC874}" sibTransId="{AC8BDFB5-80D6-45E7-A751-CBEA71CC1CC4}"/>
    <dgm:cxn modelId="{C9A23D6D-8703-4636-9651-67041D9F9467}" type="presOf" srcId="{D9A07492-D1AD-4D22-974C-E6DFEA7BB4A0}" destId="{17E465FB-BFC5-4309-B28F-D7708DA37043}" srcOrd="0" destOrd="0" presId="urn:microsoft.com/office/officeart/2008/layout/LinedList"/>
    <dgm:cxn modelId="{232B7585-FA25-4033-9D99-AD0CC810A8BA}" type="presOf" srcId="{5F85F5C6-72F6-44AD-A106-938BA867945D}" destId="{ED1866B5-2E3C-4443-90D8-986711DC1691}" srcOrd="0" destOrd="0" presId="urn:microsoft.com/office/officeart/2008/layout/LinedList"/>
    <dgm:cxn modelId="{DF801F20-1B59-49E1-A8BE-379A27F20A7C}" type="presOf" srcId="{40029C86-71FC-4D98-A73C-E092C7F08B56}" destId="{CB72E4B6-E93A-4305-BAA7-E28CC4538899}" srcOrd="0" destOrd="0" presId="urn:microsoft.com/office/officeart/2008/layout/LinedList"/>
    <dgm:cxn modelId="{A497C750-427E-48EF-A8C4-9E8B1AC29767}" type="presParOf" srcId="{CB72E4B6-E93A-4305-BAA7-E28CC4538899}" destId="{6936DCA5-FABA-42ED-91AC-DC32AE7A4B31}" srcOrd="0" destOrd="0" presId="urn:microsoft.com/office/officeart/2008/layout/LinedList"/>
    <dgm:cxn modelId="{1780C9A9-A3BF-4DFE-BEFF-A656A7170FA7}" type="presParOf" srcId="{CB72E4B6-E93A-4305-BAA7-E28CC4538899}" destId="{98D723F0-CE64-420A-A488-2FCCA7D5FEAD}" srcOrd="1" destOrd="0" presId="urn:microsoft.com/office/officeart/2008/layout/LinedList"/>
    <dgm:cxn modelId="{CE060266-3E18-4673-8374-EB4225C7D2DE}" type="presParOf" srcId="{98D723F0-CE64-420A-A488-2FCCA7D5FEAD}" destId="{17E465FB-BFC5-4309-B28F-D7708DA37043}" srcOrd="0" destOrd="0" presId="urn:microsoft.com/office/officeart/2008/layout/LinedList"/>
    <dgm:cxn modelId="{DA9A047E-497D-4FA8-B9C6-E2A204DF3999}" type="presParOf" srcId="{98D723F0-CE64-420A-A488-2FCCA7D5FEAD}" destId="{BD766FD2-212D-4465-9CA6-36ECFFB8186D}" srcOrd="1" destOrd="0" presId="urn:microsoft.com/office/officeart/2008/layout/LinedList"/>
    <dgm:cxn modelId="{C22D1FFE-0604-4FB2-B75D-E505FD12B4EC}" type="presParOf" srcId="{CB72E4B6-E93A-4305-BAA7-E28CC4538899}" destId="{1F642E11-9D80-4D3A-BFBF-F6465A0AFE11}" srcOrd="2" destOrd="0" presId="urn:microsoft.com/office/officeart/2008/layout/LinedList"/>
    <dgm:cxn modelId="{AB7B48C0-AB40-40DD-AA77-D36160287E2F}" type="presParOf" srcId="{CB72E4B6-E93A-4305-BAA7-E28CC4538899}" destId="{20E73E93-F8CB-4BEF-9DE6-AE098E322F8D}" srcOrd="3" destOrd="0" presId="urn:microsoft.com/office/officeart/2008/layout/LinedList"/>
    <dgm:cxn modelId="{CBE8F0DF-3A46-4DD8-8948-43759C4260E1}" type="presParOf" srcId="{20E73E93-F8CB-4BEF-9DE6-AE098E322F8D}" destId="{ED1866B5-2E3C-4443-90D8-986711DC1691}" srcOrd="0" destOrd="0" presId="urn:microsoft.com/office/officeart/2008/layout/LinedList"/>
    <dgm:cxn modelId="{D414EC2F-23C7-4C01-AD55-F948F909DE5C}" type="presParOf" srcId="{20E73E93-F8CB-4BEF-9DE6-AE098E322F8D}" destId="{EF6E427A-AA17-4825-8698-08C71627D6B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204A9C-090E-4339-BC1F-2A1BA7596B7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D6C5AA1-F660-4CE0-BF4D-162AA6ADB249}">
      <dgm:prSet/>
      <dgm:spPr/>
      <dgm:t>
        <a:bodyPr/>
        <a:lstStyle/>
        <a:p>
          <a:r>
            <a:rPr lang="el-GR"/>
            <a:t>Α. Τα  Βιβλία Εταιρειών που τηρούνταν στα Πρωτοδικεία </a:t>
          </a:r>
          <a:endParaRPr lang="en-US"/>
        </a:p>
      </dgm:t>
    </dgm:pt>
    <dgm:pt modelId="{891D45D3-8398-4418-A089-0DFFC99CCD59}" type="parTrans" cxnId="{60D5B4C3-3504-4FBE-B442-969689642359}">
      <dgm:prSet/>
      <dgm:spPr/>
      <dgm:t>
        <a:bodyPr/>
        <a:lstStyle/>
        <a:p>
          <a:endParaRPr lang="en-US"/>
        </a:p>
      </dgm:t>
    </dgm:pt>
    <dgm:pt modelId="{0C5B824D-50CF-4FCC-B692-B084A012D5BD}" type="sibTrans" cxnId="{60D5B4C3-3504-4FBE-B442-969689642359}">
      <dgm:prSet/>
      <dgm:spPr/>
      <dgm:t>
        <a:bodyPr/>
        <a:lstStyle/>
        <a:p>
          <a:endParaRPr lang="en-US"/>
        </a:p>
      </dgm:t>
    </dgm:pt>
    <dgm:pt modelId="{25E2C6C6-D793-4302-911F-77B5A00A52F4}">
      <dgm:prSet/>
      <dgm:spPr/>
      <dgm:t>
        <a:bodyPr/>
        <a:lstStyle/>
        <a:p>
          <a:r>
            <a:rPr lang="el-GR" dirty="0"/>
            <a:t>Β. Το Μητρώο  Ανωνύμων Εταιρειών (ΜΑΕ) που τηρούνταν στις Περιφερειακές Ενότητες της χώρας </a:t>
          </a:r>
          <a:endParaRPr lang="en-US" dirty="0"/>
        </a:p>
      </dgm:t>
    </dgm:pt>
    <dgm:pt modelId="{F953D6B5-3F94-481B-A1B9-2D5EF7A35F4A}" type="parTrans" cxnId="{D1F96FDA-023D-43D2-B1A4-DA3C9256E35C}">
      <dgm:prSet/>
      <dgm:spPr/>
      <dgm:t>
        <a:bodyPr/>
        <a:lstStyle/>
        <a:p>
          <a:endParaRPr lang="en-US"/>
        </a:p>
      </dgm:t>
    </dgm:pt>
    <dgm:pt modelId="{6B0B4380-4D95-4516-A252-CDF3D13653EE}" type="sibTrans" cxnId="{D1F96FDA-023D-43D2-B1A4-DA3C9256E35C}">
      <dgm:prSet/>
      <dgm:spPr/>
      <dgm:t>
        <a:bodyPr/>
        <a:lstStyle/>
        <a:p>
          <a:endParaRPr lang="en-US"/>
        </a:p>
      </dgm:t>
    </dgm:pt>
    <dgm:pt modelId="{073BE3D9-C8F0-4C87-AD10-3C59FFB8181A}">
      <dgm:prSet/>
      <dgm:spPr/>
      <dgm:t>
        <a:bodyPr/>
        <a:lstStyle/>
        <a:p>
          <a:r>
            <a:rPr lang="el-GR" dirty="0"/>
            <a:t>Γ. Το Μητρώο των Αστικών Συνεταιρισμών που τηρούνταν στα Ειρηνοδικεία της χώρας</a:t>
          </a:r>
          <a:endParaRPr lang="en-US" dirty="0"/>
        </a:p>
      </dgm:t>
    </dgm:pt>
    <dgm:pt modelId="{42B4556C-26C0-4E96-AC23-0282EE5DFD2E}" type="parTrans" cxnId="{FAF6FA43-D1FC-4AB2-A361-4E5DB90126DF}">
      <dgm:prSet/>
      <dgm:spPr/>
      <dgm:t>
        <a:bodyPr/>
        <a:lstStyle/>
        <a:p>
          <a:endParaRPr lang="en-US"/>
        </a:p>
      </dgm:t>
    </dgm:pt>
    <dgm:pt modelId="{7601B2C6-6B82-4B9E-AE98-AEE5BB9DE2F1}" type="sibTrans" cxnId="{FAF6FA43-D1FC-4AB2-A361-4E5DB90126DF}">
      <dgm:prSet/>
      <dgm:spPr/>
      <dgm:t>
        <a:bodyPr/>
        <a:lstStyle/>
        <a:p>
          <a:endParaRPr lang="en-US"/>
        </a:p>
      </dgm:t>
    </dgm:pt>
    <dgm:pt modelId="{FA55B7D5-0BC4-4647-83DE-258644E74ED9}">
      <dgm:prSet/>
      <dgm:spPr/>
      <dgm:t>
        <a:bodyPr/>
        <a:lstStyle/>
        <a:p>
          <a:r>
            <a:rPr lang="el-GR" dirty="0"/>
            <a:t>Δ. το ΦΕΚ ΤΑΕ και ΕΠΕ</a:t>
          </a:r>
          <a:endParaRPr lang="en-US" dirty="0"/>
        </a:p>
      </dgm:t>
    </dgm:pt>
    <dgm:pt modelId="{D23599C3-5106-4FFC-A5B2-BEC60CF5DB39}" type="parTrans" cxnId="{9553DD73-32A2-4B50-B284-644856A62DFA}">
      <dgm:prSet/>
      <dgm:spPr/>
      <dgm:t>
        <a:bodyPr/>
        <a:lstStyle/>
        <a:p>
          <a:endParaRPr lang="en-US"/>
        </a:p>
      </dgm:t>
    </dgm:pt>
    <dgm:pt modelId="{AD1040AF-196E-4B4E-943E-E08751D108E5}" type="sibTrans" cxnId="{9553DD73-32A2-4B50-B284-644856A62DFA}">
      <dgm:prSet/>
      <dgm:spPr/>
      <dgm:t>
        <a:bodyPr/>
        <a:lstStyle/>
        <a:p>
          <a:endParaRPr lang="en-US"/>
        </a:p>
      </dgm:t>
    </dgm:pt>
    <dgm:pt modelId="{CC586FCB-C696-4497-8FB6-E67DCEE0138E}">
      <dgm:prSet/>
      <dgm:spPr/>
      <dgm:t>
        <a:bodyPr/>
        <a:lstStyle/>
        <a:p>
          <a:r>
            <a:rPr lang="el-GR" dirty="0"/>
            <a:t>Ε. Την υποχρέωση δημοσίευσης των οικονομικών καταστάσεων σε εφημερίδες/ιστοσελίδες.</a:t>
          </a:r>
          <a:endParaRPr lang="en-US" dirty="0"/>
        </a:p>
      </dgm:t>
    </dgm:pt>
    <dgm:pt modelId="{BE8A6627-D165-4845-B302-84C19965B6AC}" type="parTrans" cxnId="{2C4B5C87-3334-45CC-9A52-9BB6F9C8FD1F}">
      <dgm:prSet/>
      <dgm:spPr/>
      <dgm:t>
        <a:bodyPr/>
        <a:lstStyle/>
        <a:p>
          <a:endParaRPr lang="el-GR"/>
        </a:p>
      </dgm:t>
    </dgm:pt>
    <dgm:pt modelId="{4EDE9B0B-AC36-4649-8397-F68AEA7EF3E1}" type="sibTrans" cxnId="{2C4B5C87-3334-45CC-9A52-9BB6F9C8FD1F}">
      <dgm:prSet/>
      <dgm:spPr/>
      <dgm:t>
        <a:bodyPr/>
        <a:lstStyle/>
        <a:p>
          <a:endParaRPr lang="el-GR"/>
        </a:p>
      </dgm:t>
    </dgm:pt>
    <dgm:pt modelId="{EC5717DB-1F0F-44E5-BBA0-4E08739640B2}" type="pres">
      <dgm:prSet presAssocID="{71204A9C-090E-4339-BC1F-2A1BA7596B7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F60F82F1-2038-4666-B5E4-7A9E6206DA10}" type="pres">
      <dgm:prSet presAssocID="{6D6C5AA1-F660-4CE0-BF4D-162AA6ADB249}" presName="thickLine" presStyleLbl="alignNode1" presStyleIdx="0" presStyleCnt="5"/>
      <dgm:spPr/>
    </dgm:pt>
    <dgm:pt modelId="{F8EBE6F3-1C38-478D-83C4-2CDC2E2FFB0B}" type="pres">
      <dgm:prSet presAssocID="{6D6C5AA1-F660-4CE0-BF4D-162AA6ADB249}" presName="horz1" presStyleCnt="0"/>
      <dgm:spPr/>
    </dgm:pt>
    <dgm:pt modelId="{DE48A7EE-3B1C-470E-A72C-8A1DE01ECE41}" type="pres">
      <dgm:prSet presAssocID="{6D6C5AA1-F660-4CE0-BF4D-162AA6ADB249}" presName="tx1" presStyleLbl="revTx" presStyleIdx="0" presStyleCnt="5"/>
      <dgm:spPr/>
      <dgm:t>
        <a:bodyPr/>
        <a:lstStyle/>
        <a:p>
          <a:endParaRPr lang="el-GR"/>
        </a:p>
      </dgm:t>
    </dgm:pt>
    <dgm:pt modelId="{9EA7F87D-A2D3-4845-933F-FEC5658D0469}" type="pres">
      <dgm:prSet presAssocID="{6D6C5AA1-F660-4CE0-BF4D-162AA6ADB249}" presName="vert1" presStyleCnt="0"/>
      <dgm:spPr/>
    </dgm:pt>
    <dgm:pt modelId="{D9A247B2-A881-4B4F-AC71-ECDDC9442E40}" type="pres">
      <dgm:prSet presAssocID="{25E2C6C6-D793-4302-911F-77B5A00A52F4}" presName="thickLine" presStyleLbl="alignNode1" presStyleIdx="1" presStyleCnt="5"/>
      <dgm:spPr/>
    </dgm:pt>
    <dgm:pt modelId="{F57ECBA8-5C34-4199-9CE8-E68A17F90650}" type="pres">
      <dgm:prSet presAssocID="{25E2C6C6-D793-4302-911F-77B5A00A52F4}" presName="horz1" presStyleCnt="0"/>
      <dgm:spPr/>
    </dgm:pt>
    <dgm:pt modelId="{8A01AACE-5C75-4D6C-9C00-C1A95414F668}" type="pres">
      <dgm:prSet presAssocID="{25E2C6C6-D793-4302-911F-77B5A00A52F4}" presName="tx1" presStyleLbl="revTx" presStyleIdx="1" presStyleCnt="5"/>
      <dgm:spPr/>
      <dgm:t>
        <a:bodyPr/>
        <a:lstStyle/>
        <a:p>
          <a:endParaRPr lang="el-GR"/>
        </a:p>
      </dgm:t>
    </dgm:pt>
    <dgm:pt modelId="{912F6AA3-96C3-4AC4-8E8E-303180B5ACD7}" type="pres">
      <dgm:prSet presAssocID="{25E2C6C6-D793-4302-911F-77B5A00A52F4}" presName="vert1" presStyleCnt="0"/>
      <dgm:spPr/>
    </dgm:pt>
    <dgm:pt modelId="{6B00A898-62E4-42A1-9894-8CE14AD38FC5}" type="pres">
      <dgm:prSet presAssocID="{073BE3D9-C8F0-4C87-AD10-3C59FFB8181A}" presName="thickLine" presStyleLbl="alignNode1" presStyleIdx="2" presStyleCnt="5"/>
      <dgm:spPr/>
    </dgm:pt>
    <dgm:pt modelId="{FFB7FB5F-CFCF-4856-845C-3B44C28A45F5}" type="pres">
      <dgm:prSet presAssocID="{073BE3D9-C8F0-4C87-AD10-3C59FFB8181A}" presName="horz1" presStyleCnt="0"/>
      <dgm:spPr/>
    </dgm:pt>
    <dgm:pt modelId="{9066D890-A799-4827-A242-06C7FA2C21B2}" type="pres">
      <dgm:prSet presAssocID="{073BE3D9-C8F0-4C87-AD10-3C59FFB8181A}" presName="tx1" presStyleLbl="revTx" presStyleIdx="2" presStyleCnt="5"/>
      <dgm:spPr/>
      <dgm:t>
        <a:bodyPr/>
        <a:lstStyle/>
        <a:p>
          <a:endParaRPr lang="el-GR"/>
        </a:p>
      </dgm:t>
    </dgm:pt>
    <dgm:pt modelId="{BA8E2001-F379-4647-B2C9-0EE38EE5098A}" type="pres">
      <dgm:prSet presAssocID="{073BE3D9-C8F0-4C87-AD10-3C59FFB8181A}" presName="vert1" presStyleCnt="0"/>
      <dgm:spPr/>
    </dgm:pt>
    <dgm:pt modelId="{4FD06DDB-E9B7-4F2C-B4A2-69E69D896DCE}" type="pres">
      <dgm:prSet presAssocID="{FA55B7D5-0BC4-4647-83DE-258644E74ED9}" presName="thickLine" presStyleLbl="alignNode1" presStyleIdx="3" presStyleCnt="5"/>
      <dgm:spPr/>
    </dgm:pt>
    <dgm:pt modelId="{C678A176-EA7F-4957-8B06-D3E9C564F0A9}" type="pres">
      <dgm:prSet presAssocID="{FA55B7D5-0BC4-4647-83DE-258644E74ED9}" presName="horz1" presStyleCnt="0"/>
      <dgm:spPr/>
    </dgm:pt>
    <dgm:pt modelId="{CE865D66-E1F2-4C28-B3EB-F018C5239668}" type="pres">
      <dgm:prSet presAssocID="{FA55B7D5-0BC4-4647-83DE-258644E74ED9}" presName="tx1" presStyleLbl="revTx" presStyleIdx="3" presStyleCnt="5"/>
      <dgm:spPr/>
      <dgm:t>
        <a:bodyPr/>
        <a:lstStyle/>
        <a:p>
          <a:endParaRPr lang="el-GR"/>
        </a:p>
      </dgm:t>
    </dgm:pt>
    <dgm:pt modelId="{0CF7B95E-D14D-4C83-9E5D-3F0141F65228}" type="pres">
      <dgm:prSet presAssocID="{FA55B7D5-0BC4-4647-83DE-258644E74ED9}" presName="vert1" presStyleCnt="0"/>
      <dgm:spPr/>
    </dgm:pt>
    <dgm:pt modelId="{97A401A7-754B-4576-8F5C-DFD369CB341A}" type="pres">
      <dgm:prSet presAssocID="{CC586FCB-C696-4497-8FB6-E67DCEE0138E}" presName="thickLine" presStyleLbl="alignNode1" presStyleIdx="4" presStyleCnt="5"/>
      <dgm:spPr/>
    </dgm:pt>
    <dgm:pt modelId="{B59D8D60-00B7-43D5-B441-62AF93FCCE73}" type="pres">
      <dgm:prSet presAssocID="{CC586FCB-C696-4497-8FB6-E67DCEE0138E}" presName="horz1" presStyleCnt="0"/>
      <dgm:spPr/>
    </dgm:pt>
    <dgm:pt modelId="{00F6E607-9D02-4FBF-852C-62AD10D74ED9}" type="pres">
      <dgm:prSet presAssocID="{CC586FCB-C696-4497-8FB6-E67DCEE0138E}" presName="tx1" presStyleLbl="revTx" presStyleIdx="4" presStyleCnt="5"/>
      <dgm:spPr/>
      <dgm:t>
        <a:bodyPr/>
        <a:lstStyle/>
        <a:p>
          <a:endParaRPr lang="el-GR"/>
        </a:p>
      </dgm:t>
    </dgm:pt>
    <dgm:pt modelId="{BEEFA1CB-C5C6-435B-AD58-B5E9BF84069D}" type="pres">
      <dgm:prSet presAssocID="{CC586FCB-C696-4497-8FB6-E67DCEE0138E}" presName="vert1" presStyleCnt="0"/>
      <dgm:spPr/>
    </dgm:pt>
  </dgm:ptLst>
  <dgm:cxnLst>
    <dgm:cxn modelId="{9553DD73-32A2-4B50-B284-644856A62DFA}" srcId="{71204A9C-090E-4339-BC1F-2A1BA7596B7A}" destId="{FA55B7D5-0BC4-4647-83DE-258644E74ED9}" srcOrd="3" destOrd="0" parTransId="{D23599C3-5106-4FFC-A5B2-BEC60CF5DB39}" sibTransId="{AD1040AF-196E-4B4E-943E-E08751D108E5}"/>
    <dgm:cxn modelId="{D1F96FDA-023D-43D2-B1A4-DA3C9256E35C}" srcId="{71204A9C-090E-4339-BC1F-2A1BA7596B7A}" destId="{25E2C6C6-D793-4302-911F-77B5A00A52F4}" srcOrd="1" destOrd="0" parTransId="{F953D6B5-3F94-481B-A1B9-2D5EF7A35F4A}" sibTransId="{6B0B4380-4D95-4516-A252-CDF3D13653EE}"/>
    <dgm:cxn modelId="{FAF6FA43-D1FC-4AB2-A361-4E5DB90126DF}" srcId="{71204A9C-090E-4339-BC1F-2A1BA7596B7A}" destId="{073BE3D9-C8F0-4C87-AD10-3C59FFB8181A}" srcOrd="2" destOrd="0" parTransId="{42B4556C-26C0-4E96-AC23-0282EE5DFD2E}" sibTransId="{7601B2C6-6B82-4B9E-AE98-AEE5BB9DE2F1}"/>
    <dgm:cxn modelId="{AF3FA281-F659-4294-892C-8ECA20622AEE}" type="presOf" srcId="{073BE3D9-C8F0-4C87-AD10-3C59FFB8181A}" destId="{9066D890-A799-4827-A242-06C7FA2C21B2}" srcOrd="0" destOrd="0" presId="urn:microsoft.com/office/officeart/2008/layout/LinedList"/>
    <dgm:cxn modelId="{60D5B4C3-3504-4FBE-B442-969689642359}" srcId="{71204A9C-090E-4339-BC1F-2A1BA7596B7A}" destId="{6D6C5AA1-F660-4CE0-BF4D-162AA6ADB249}" srcOrd="0" destOrd="0" parTransId="{891D45D3-8398-4418-A089-0DFFC99CCD59}" sibTransId="{0C5B824D-50CF-4FCC-B692-B084A012D5BD}"/>
    <dgm:cxn modelId="{46BC5788-097A-4E55-88E6-186814D973F8}" type="presOf" srcId="{25E2C6C6-D793-4302-911F-77B5A00A52F4}" destId="{8A01AACE-5C75-4D6C-9C00-C1A95414F668}" srcOrd="0" destOrd="0" presId="urn:microsoft.com/office/officeart/2008/layout/LinedList"/>
    <dgm:cxn modelId="{B9995AB5-2213-4020-9D49-8ACC131EEA1F}" type="presOf" srcId="{FA55B7D5-0BC4-4647-83DE-258644E74ED9}" destId="{CE865D66-E1F2-4C28-B3EB-F018C5239668}" srcOrd="0" destOrd="0" presId="urn:microsoft.com/office/officeart/2008/layout/LinedList"/>
    <dgm:cxn modelId="{2C4B5C87-3334-45CC-9A52-9BB6F9C8FD1F}" srcId="{71204A9C-090E-4339-BC1F-2A1BA7596B7A}" destId="{CC586FCB-C696-4497-8FB6-E67DCEE0138E}" srcOrd="4" destOrd="0" parTransId="{BE8A6627-D165-4845-B302-84C19965B6AC}" sibTransId="{4EDE9B0B-AC36-4649-8397-F68AEA7EF3E1}"/>
    <dgm:cxn modelId="{B4306EBC-32F7-4B67-ACCA-56BC62521F4E}" type="presOf" srcId="{CC586FCB-C696-4497-8FB6-E67DCEE0138E}" destId="{00F6E607-9D02-4FBF-852C-62AD10D74ED9}" srcOrd="0" destOrd="0" presId="urn:microsoft.com/office/officeart/2008/layout/LinedList"/>
    <dgm:cxn modelId="{184D2CAF-1F15-41E6-A675-AF0F133220DE}" type="presOf" srcId="{6D6C5AA1-F660-4CE0-BF4D-162AA6ADB249}" destId="{DE48A7EE-3B1C-470E-A72C-8A1DE01ECE41}" srcOrd="0" destOrd="0" presId="urn:microsoft.com/office/officeart/2008/layout/LinedList"/>
    <dgm:cxn modelId="{26677839-F9F4-4DB8-8188-B6F8C1F0871C}" type="presOf" srcId="{71204A9C-090E-4339-BC1F-2A1BA7596B7A}" destId="{EC5717DB-1F0F-44E5-BBA0-4E08739640B2}" srcOrd="0" destOrd="0" presId="urn:microsoft.com/office/officeart/2008/layout/LinedList"/>
    <dgm:cxn modelId="{0A0B4474-3120-48ED-98C0-313D1FD38717}" type="presParOf" srcId="{EC5717DB-1F0F-44E5-BBA0-4E08739640B2}" destId="{F60F82F1-2038-4666-B5E4-7A9E6206DA10}" srcOrd="0" destOrd="0" presId="urn:microsoft.com/office/officeart/2008/layout/LinedList"/>
    <dgm:cxn modelId="{EAE94C3E-C956-446F-90FB-C3044CFCF80E}" type="presParOf" srcId="{EC5717DB-1F0F-44E5-BBA0-4E08739640B2}" destId="{F8EBE6F3-1C38-478D-83C4-2CDC2E2FFB0B}" srcOrd="1" destOrd="0" presId="urn:microsoft.com/office/officeart/2008/layout/LinedList"/>
    <dgm:cxn modelId="{834731AD-014A-4589-A982-147A5FC67739}" type="presParOf" srcId="{F8EBE6F3-1C38-478D-83C4-2CDC2E2FFB0B}" destId="{DE48A7EE-3B1C-470E-A72C-8A1DE01ECE41}" srcOrd="0" destOrd="0" presId="urn:microsoft.com/office/officeart/2008/layout/LinedList"/>
    <dgm:cxn modelId="{B6D015D2-EF24-462D-9BC5-48B324FAAA33}" type="presParOf" srcId="{F8EBE6F3-1C38-478D-83C4-2CDC2E2FFB0B}" destId="{9EA7F87D-A2D3-4845-933F-FEC5658D0469}" srcOrd="1" destOrd="0" presId="urn:microsoft.com/office/officeart/2008/layout/LinedList"/>
    <dgm:cxn modelId="{3D39A018-A13D-40DC-BA8D-9580C0EAFB27}" type="presParOf" srcId="{EC5717DB-1F0F-44E5-BBA0-4E08739640B2}" destId="{D9A247B2-A881-4B4F-AC71-ECDDC9442E40}" srcOrd="2" destOrd="0" presId="urn:microsoft.com/office/officeart/2008/layout/LinedList"/>
    <dgm:cxn modelId="{B7E64ECC-B057-4030-8288-93AD1D71A33B}" type="presParOf" srcId="{EC5717DB-1F0F-44E5-BBA0-4E08739640B2}" destId="{F57ECBA8-5C34-4199-9CE8-E68A17F90650}" srcOrd="3" destOrd="0" presId="urn:microsoft.com/office/officeart/2008/layout/LinedList"/>
    <dgm:cxn modelId="{581415C1-26AB-4F7A-944D-FCFED3AE3A68}" type="presParOf" srcId="{F57ECBA8-5C34-4199-9CE8-E68A17F90650}" destId="{8A01AACE-5C75-4D6C-9C00-C1A95414F668}" srcOrd="0" destOrd="0" presId="urn:microsoft.com/office/officeart/2008/layout/LinedList"/>
    <dgm:cxn modelId="{5BBD86B6-A3D6-42C2-81B6-B02DD07B43E8}" type="presParOf" srcId="{F57ECBA8-5C34-4199-9CE8-E68A17F90650}" destId="{912F6AA3-96C3-4AC4-8E8E-303180B5ACD7}" srcOrd="1" destOrd="0" presId="urn:microsoft.com/office/officeart/2008/layout/LinedList"/>
    <dgm:cxn modelId="{42F6B4A1-0D82-4BF1-984D-E8EFB695E844}" type="presParOf" srcId="{EC5717DB-1F0F-44E5-BBA0-4E08739640B2}" destId="{6B00A898-62E4-42A1-9894-8CE14AD38FC5}" srcOrd="4" destOrd="0" presId="urn:microsoft.com/office/officeart/2008/layout/LinedList"/>
    <dgm:cxn modelId="{8FF428E3-769E-479F-B708-24C968B89254}" type="presParOf" srcId="{EC5717DB-1F0F-44E5-BBA0-4E08739640B2}" destId="{FFB7FB5F-CFCF-4856-845C-3B44C28A45F5}" srcOrd="5" destOrd="0" presId="urn:microsoft.com/office/officeart/2008/layout/LinedList"/>
    <dgm:cxn modelId="{62D0E231-88F9-40F2-B298-0BE513EB35B6}" type="presParOf" srcId="{FFB7FB5F-CFCF-4856-845C-3B44C28A45F5}" destId="{9066D890-A799-4827-A242-06C7FA2C21B2}" srcOrd="0" destOrd="0" presId="urn:microsoft.com/office/officeart/2008/layout/LinedList"/>
    <dgm:cxn modelId="{A6EA5734-CC1E-4C9E-B1BF-B5DAED95F4F1}" type="presParOf" srcId="{FFB7FB5F-CFCF-4856-845C-3B44C28A45F5}" destId="{BA8E2001-F379-4647-B2C9-0EE38EE5098A}" srcOrd="1" destOrd="0" presId="urn:microsoft.com/office/officeart/2008/layout/LinedList"/>
    <dgm:cxn modelId="{A8A5459C-0361-4EF0-852C-941E7F829AC1}" type="presParOf" srcId="{EC5717DB-1F0F-44E5-BBA0-4E08739640B2}" destId="{4FD06DDB-E9B7-4F2C-B4A2-69E69D896DCE}" srcOrd="6" destOrd="0" presId="urn:microsoft.com/office/officeart/2008/layout/LinedList"/>
    <dgm:cxn modelId="{064E69C6-285A-4518-9829-82E1657CF4C7}" type="presParOf" srcId="{EC5717DB-1F0F-44E5-BBA0-4E08739640B2}" destId="{C678A176-EA7F-4957-8B06-D3E9C564F0A9}" srcOrd="7" destOrd="0" presId="urn:microsoft.com/office/officeart/2008/layout/LinedList"/>
    <dgm:cxn modelId="{22426146-DE9D-4CB8-A15C-1E4340437D0F}" type="presParOf" srcId="{C678A176-EA7F-4957-8B06-D3E9C564F0A9}" destId="{CE865D66-E1F2-4C28-B3EB-F018C5239668}" srcOrd="0" destOrd="0" presId="urn:microsoft.com/office/officeart/2008/layout/LinedList"/>
    <dgm:cxn modelId="{A837EAA6-39CE-453F-8804-25D2C0F91AD1}" type="presParOf" srcId="{C678A176-EA7F-4957-8B06-D3E9C564F0A9}" destId="{0CF7B95E-D14D-4C83-9E5D-3F0141F65228}" srcOrd="1" destOrd="0" presId="urn:microsoft.com/office/officeart/2008/layout/LinedList"/>
    <dgm:cxn modelId="{1438BE80-DEB6-4179-9FA9-A155CC50D1BC}" type="presParOf" srcId="{EC5717DB-1F0F-44E5-BBA0-4E08739640B2}" destId="{97A401A7-754B-4576-8F5C-DFD369CB341A}" srcOrd="8" destOrd="0" presId="urn:microsoft.com/office/officeart/2008/layout/LinedList"/>
    <dgm:cxn modelId="{A34DCB8F-1409-4BC2-834F-7EB39F7872EA}" type="presParOf" srcId="{EC5717DB-1F0F-44E5-BBA0-4E08739640B2}" destId="{B59D8D60-00B7-43D5-B441-62AF93FCCE73}" srcOrd="9" destOrd="0" presId="urn:microsoft.com/office/officeart/2008/layout/LinedList"/>
    <dgm:cxn modelId="{EADA4AD6-64A4-42BC-8575-FF0F3D0559B4}" type="presParOf" srcId="{B59D8D60-00B7-43D5-B441-62AF93FCCE73}" destId="{00F6E607-9D02-4FBF-852C-62AD10D74ED9}" srcOrd="0" destOrd="0" presId="urn:microsoft.com/office/officeart/2008/layout/LinedList"/>
    <dgm:cxn modelId="{F2860884-7725-41AE-9E0F-CBAD6B58BB33}" type="presParOf" srcId="{B59D8D60-00B7-43D5-B441-62AF93FCCE73}" destId="{BEEFA1CB-C5C6-435B-AD58-B5E9BF84069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635E45-BA00-44FF-BE6E-C02C47198B5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A79C284-302C-46EF-AEEF-B990A8798982}">
      <dgm:prSet/>
      <dgm:spPr/>
      <dgm:t>
        <a:bodyPr/>
        <a:lstStyle/>
        <a:p>
          <a:r>
            <a:rPr lang="el-GR"/>
            <a:t>1. Αποτελεί </a:t>
          </a:r>
          <a:r>
            <a:rPr lang="el-GR" b="1"/>
            <a:t>επιταγή της ευρωπαϊκής νομοθεσίας </a:t>
          </a:r>
          <a:endParaRPr lang="en-US"/>
        </a:p>
      </dgm:t>
    </dgm:pt>
    <dgm:pt modelId="{803553F5-17D8-4F82-A942-86FFDB96F546}" type="parTrans" cxnId="{CDB6AF86-BD9B-4A13-B823-512615FA927B}">
      <dgm:prSet/>
      <dgm:spPr/>
      <dgm:t>
        <a:bodyPr/>
        <a:lstStyle/>
        <a:p>
          <a:endParaRPr lang="en-US"/>
        </a:p>
      </dgm:t>
    </dgm:pt>
    <dgm:pt modelId="{6321B638-F4EE-41B7-910D-9586E3C17071}" type="sibTrans" cxnId="{CDB6AF86-BD9B-4A13-B823-512615FA927B}">
      <dgm:prSet/>
      <dgm:spPr/>
      <dgm:t>
        <a:bodyPr/>
        <a:lstStyle/>
        <a:p>
          <a:endParaRPr lang="en-US"/>
        </a:p>
      </dgm:t>
    </dgm:pt>
    <dgm:pt modelId="{724C8E44-F14B-4646-8064-BC2F08ED385B}">
      <dgm:prSet/>
      <dgm:spPr/>
      <dgm:t>
        <a:bodyPr/>
        <a:lstStyle/>
        <a:p>
          <a:r>
            <a:rPr lang="el-GR"/>
            <a:t>2. </a:t>
          </a:r>
          <a:r>
            <a:rPr lang="el-GR" b="1"/>
            <a:t>Επηρεάζει τη νομιμότητα </a:t>
          </a:r>
          <a:r>
            <a:rPr lang="el-GR"/>
            <a:t>των πράξεων, δηλαδή:</a:t>
          </a:r>
          <a:endParaRPr lang="en-US"/>
        </a:p>
      </dgm:t>
    </dgm:pt>
    <dgm:pt modelId="{5D9637BD-03CD-4351-B525-32BD2C26653D}" type="parTrans" cxnId="{4E4284E5-FF4D-4692-9E0D-931B245C793A}">
      <dgm:prSet/>
      <dgm:spPr/>
      <dgm:t>
        <a:bodyPr/>
        <a:lstStyle/>
        <a:p>
          <a:endParaRPr lang="en-US"/>
        </a:p>
      </dgm:t>
    </dgm:pt>
    <dgm:pt modelId="{4EA4AAD1-06F4-4624-8F4E-701E4CA4AB76}" type="sibTrans" cxnId="{4E4284E5-FF4D-4692-9E0D-931B245C793A}">
      <dgm:prSet/>
      <dgm:spPr/>
      <dgm:t>
        <a:bodyPr/>
        <a:lstStyle/>
        <a:p>
          <a:endParaRPr lang="en-US"/>
        </a:p>
      </dgm:t>
    </dgm:pt>
    <dgm:pt modelId="{A1CC36FB-DB3D-41D3-AF0D-35F6F9B4D670}">
      <dgm:prSet/>
      <dgm:spPr/>
      <dgm:t>
        <a:bodyPr/>
        <a:lstStyle/>
        <a:p>
          <a:r>
            <a:rPr lang="el-GR" dirty="0"/>
            <a:t>οι καταχωρίσεις πράξεων &amp; στοιχείων της εταιρείας στο Γ.Ε.ΜΗ. επιφέρουν τα έννομα αποτελέσματα των πράξεων. </a:t>
          </a:r>
          <a:endParaRPr lang="en-US" dirty="0"/>
        </a:p>
      </dgm:t>
    </dgm:pt>
    <dgm:pt modelId="{B18BEF45-325E-4A42-BF9B-E7628D6B5697}" type="parTrans" cxnId="{C01D0B17-88B6-4A1B-A3A9-E385F7195414}">
      <dgm:prSet/>
      <dgm:spPr/>
      <dgm:t>
        <a:bodyPr/>
        <a:lstStyle/>
        <a:p>
          <a:endParaRPr lang="en-US"/>
        </a:p>
      </dgm:t>
    </dgm:pt>
    <dgm:pt modelId="{53B89D9B-0727-4866-8B4F-FAEE000FD802}" type="sibTrans" cxnId="{C01D0B17-88B6-4A1B-A3A9-E385F7195414}">
      <dgm:prSet/>
      <dgm:spPr/>
      <dgm:t>
        <a:bodyPr/>
        <a:lstStyle/>
        <a:p>
          <a:endParaRPr lang="en-US"/>
        </a:p>
      </dgm:t>
    </dgm:pt>
    <dgm:pt modelId="{7EF22F0E-A6A9-45DC-922E-7682E8F6E3B3}">
      <dgm:prSet/>
      <dgm:spPr/>
      <dgm:t>
        <a:bodyPr/>
        <a:lstStyle/>
        <a:p>
          <a:r>
            <a:rPr lang="el-GR"/>
            <a:t>Η μη καταχώριση μπορεί να έχει σοβαρές συνέπειες (ακυρότητα, ακυρωσία)</a:t>
          </a:r>
          <a:endParaRPr lang="en-US"/>
        </a:p>
      </dgm:t>
    </dgm:pt>
    <dgm:pt modelId="{2FEF3597-CBE0-468B-941D-118FD924C6FB}" type="parTrans" cxnId="{B1D7DE80-0B18-4C83-8A0F-D6DBEFD7AC31}">
      <dgm:prSet/>
      <dgm:spPr/>
      <dgm:t>
        <a:bodyPr/>
        <a:lstStyle/>
        <a:p>
          <a:endParaRPr lang="en-US"/>
        </a:p>
      </dgm:t>
    </dgm:pt>
    <dgm:pt modelId="{181D903D-1547-471A-8055-410ED8F0E515}" type="sibTrans" cxnId="{B1D7DE80-0B18-4C83-8A0F-D6DBEFD7AC31}">
      <dgm:prSet/>
      <dgm:spPr/>
      <dgm:t>
        <a:bodyPr/>
        <a:lstStyle/>
        <a:p>
          <a:endParaRPr lang="en-US"/>
        </a:p>
      </dgm:t>
    </dgm:pt>
    <dgm:pt modelId="{34219469-81B9-4A30-A2D1-BF72EFA814CF}">
      <dgm:prSet/>
      <dgm:spPr/>
      <dgm:t>
        <a:bodyPr/>
        <a:lstStyle/>
        <a:p>
          <a:r>
            <a:rPr lang="el-GR" dirty="0"/>
            <a:t>(Όπως  ίσχυε  με το ΜΑΕ</a:t>
          </a:r>
          <a:r>
            <a:rPr lang="en-GB" dirty="0"/>
            <a:t> </a:t>
          </a:r>
          <a:r>
            <a:rPr lang="el-GR" dirty="0"/>
            <a:t>και με τα Μητρώα των Πρωτοδικείων). </a:t>
          </a:r>
          <a:endParaRPr lang="en-US" dirty="0"/>
        </a:p>
      </dgm:t>
    </dgm:pt>
    <dgm:pt modelId="{CCE9FA0A-A315-4082-9B87-9A64286B8735}" type="parTrans" cxnId="{8B0854B4-3CBD-4D93-8E85-2CE765977C3C}">
      <dgm:prSet/>
      <dgm:spPr/>
      <dgm:t>
        <a:bodyPr/>
        <a:lstStyle/>
        <a:p>
          <a:endParaRPr lang="en-US"/>
        </a:p>
      </dgm:t>
    </dgm:pt>
    <dgm:pt modelId="{58C81646-794B-431A-ACBF-1EC77B176935}" type="sibTrans" cxnId="{8B0854B4-3CBD-4D93-8E85-2CE765977C3C}">
      <dgm:prSet/>
      <dgm:spPr/>
      <dgm:t>
        <a:bodyPr/>
        <a:lstStyle/>
        <a:p>
          <a:endParaRPr lang="en-US"/>
        </a:p>
      </dgm:t>
    </dgm:pt>
    <dgm:pt modelId="{D36654F9-7E57-4399-96D7-E8D85D7A894A}" type="pres">
      <dgm:prSet presAssocID="{B7635E45-BA00-44FF-BE6E-C02C47198B5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607820DA-7465-4C73-A1EA-C160F0F0BCF8}" type="pres">
      <dgm:prSet presAssocID="{CA79C284-302C-46EF-AEEF-B990A8798982}" presName="thickLine" presStyleLbl="alignNode1" presStyleIdx="0" presStyleCnt="5"/>
      <dgm:spPr/>
    </dgm:pt>
    <dgm:pt modelId="{23CD8444-7CAF-4810-AEA6-101573BAB86B}" type="pres">
      <dgm:prSet presAssocID="{CA79C284-302C-46EF-AEEF-B990A8798982}" presName="horz1" presStyleCnt="0"/>
      <dgm:spPr/>
    </dgm:pt>
    <dgm:pt modelId="{0A913ADF-4195-480B-87C3-A7D9A81CE604}" type="pres">
      <dgm:prSet presAssocID="{CA79C284-302C-46EF-AEEF-B990A8798982}" presName="tx1" presStyleLbl="revTx" presStyleIdx="0" presStyleCnt="5"/>
      <dgm:spPr/>
      <dgm:t>
        <a:bodyPr/>
        <a:lstStyle/>
        <a:p>
          <a:endParaRPr lang="el-GR"/>
        </a:p>
      </dgm:t>
    </dgm:pt>
    <dgm:pt modelId="{1D7E293A-4810-4B79-9488-2E737CDA3210}" type="pres">
      <dgm:prSet presAssocID="{CA79C284-302C-46EF-AEEF-B990A8798982}" presName="vert1" presStyleCnt="0"/>
      <dgm:spPr/>
    </dgm:pt>
    <dgm:pt modelId="{26D9E60F-D53E-4151-8C7A-EB1A52AB1C18}" type="pres">
      <dgm:prSet presAssocID="{724C8E44-F14B-4646-8064-BC2F08ED385B}" presName="thickLine" presStyleLbl="alignNode1" presStyleIdx="1" presStyleCnt="5"/>
      <dgm:spPr/>
    </dgm:pt>
    <dgm:pt modelId="{EFAFD08C-3A66-402A-A41C-497B562717E0}" type="pres">
      <dgm:prSet presAssocID="{724C8E44-F14B-4646-8064-BC2F08ED385B}" presName="horz1" presStyleCnt="0"/>
      <dgm:spPr/>
    </dgm:pt>
    <dgm:pt modelId="{8DEBBB85-EC71-4AF0-A824-4919BA52E3E9}" type="pres">
      <dgm:prSet presAssocID="{724C8E44-F14B-4646-8064-BC2F08ED385B}" presName="tx1" presStyleLbl="revTx" presStyleIdx="1" presStyleCnt="5"/>
      <dgm:spPr/>
      <dgm:t>
        <a:bodyPr/>
        <a:lstStyle/>
        <a:p>
          <a:endParaRPr lang="el-GR"/>
        </a:p>
      </dgm:t>
    </dgm:pt>
    <dgm:pt modelId="{ACB38DA0-0E96-4376-BCDB-1ED3126075AA}" type="pres">
      <dgm:prSet presAssocID="{724C8E44-F14B-4646-8064-BC2F08ED385B}" presName="vert1" presStyleCnt="0"/>
      <dgm:spPr/>
    </dgm:pt>
    <dgm:pt modelId="{1006F244-8A8D-48FB-8357-77FF0FA0FB3D}" type="pres">
      <dgm:prSet presAssocID="{A1CC36FB-DB3D-41D3-AF0D-35F6F9B4D670}" presName="thickLine" presStyleLbl="alignNode1" presStyleIdx="2" presStyleCnt="5"/>
      <dgm:spPr/>
    </dgm:pt>
    <dgm:pt modelId="{A6963C90-EBC8-48A1-ABA7-16DB94442B11}" type="pres">
      <dgm:prSet presAssocID="{A1CC36FB-DB3D-41D3-AF0D-35F6F9B4D670}" presName="horz1" presStyleCnt="0"/>
      <dgm:spPr/>
    </dgm:pt>
    <dgm:pt modelId="{F2969251-3571-4301-A942-31010EFF2AFB}" type="pres">
      <dgm:prSet presAssocID="{A1CC36FB-DB3D-41D3-AF0D-35F6F9B4D670}" presName="tx1" presStyleLbl="revTx" presStyleIdx="2" presStyleCnt="5"/>
      <dgm:spPr/>
      <dgm:t>
        <a:bodyPr/>
        <a:lstStyle/>
        <a:p>
          <a:endParaRPr lang="el-GR"/>
        </a:p>
      </dgm:t>
    </dgm:pt>
    <dgm:pt modelId="{78770895-09B6-4D5D-98B6-AA67BEF37B01}" type="pres">
      <dgm:prSet presAssocID="{A1CC36FB-DB3D-41D3-AF0D-35F6F9B4D670}" presName="vert1" presStyleCnt="0"/>
      <dgm:spPr/>
    </dgm:pt>
    <dgm:pt modelId="{048E6F17-BC33-436A-9AB9-B9DF446ECE2F}" type="pres">
      <dgm:prSet presAssocID="{7EF22F0E-A6A9-45DC-922E-7682E8F6E3B3}" presName="thickLine" presStyleLbl="alignNode1" presStyleIdx="3" presStyleCnt="5"/>
      <dgm:spPr/>
    </dgm:pt>
    <dgm:pt modelId="{ECD18AE2-46C1-41E7-A8CF-5B491327E5E2}" type="pres">
      <dgm:prSet presAssocID="{7EF22F0E-A6A9-45DC-922E-7682E8F6E3B3}" presName="horz1" presStyleCnt="0"/>
      <dgm:spPr/>
    </dgm:pt>
    <dgm:pt modelId="{2048C27B-521B-4F0A-A675-C624DD2C96F0}" type="pres">
      <dgm:prSet presAssocID="{7EF22F0E-A6A9-45DC-922E-7682E8F6E3B3}" presName="tx1" presStyleLbl="revTx" presStyleIdx="3" presStyleCnt="5"/>
      <dgm:spPr/>
      <dgm:t>
        <a:bodyPr/>
        <a:lstStyle/>
        <a:p>
          <a:endParaRPr lang="el-GR"/>
        </a:p>
      </dgm:t>
    </dgm:pt>
    <dgm:pt modelId="{40864392-92F5-44C0-AA87-E88C9F1555BC}" type="pres">
      <dgm:prSet presAssocID="{7EF22F0E-A6A9-45DC-922E-7682E8F6E3B3}" presName="vert1" presStyleCnt="0"/>
      <dgm:spPr/>
    </dgm:pt>
    <dgm:pt modelId="{F6F4C5E4-33EF-4360-8736-D25B7FD5FF7D}" type="pres">
      <dgm:prSet presAssocID="{34219469-81B9-4A30-A2D1-BF72EFA814CF}" presName="thickLine" presStyleLbl="alignNode1" presStyleIdx="4" presStyleCnt="5"/>
      <dgm:spPr/>
    </dgm:pt>
    <dgm:pt modelId="{BD6B11C4-6EFE-452E-8737-2F8F0964A8D9}" type="pres">
      <dgm:prSet presAssocID="{34219469-81B9-4A30-A2D1-BF72EFA814CF}" presName="horz1" presStyleCnt="0"/>
      <dgm:spPr/>
    </dgm:pt>
    <dgm:pt modelId="{2248496E-1771-4C37-8C46-F18756FD007A}" type="pres">
      <dgm:prSet presAssocID="{34219469-81B9-4A30-A2D1-BF72EFA814CF}" presName="tx1" presStyleLbl="revTx" presStyleIdx="4" presStyleCnt="5"/>
      <dgm:spPr/>
      <dgm:t>
        <a:bodyPr/>
        <a:lstStyle/>
        <a:p>
          <a:endParaRPr lang="el-GR"/>
        </a:p>
      </dgm:t>
    </dgm:pt>
    <dgm:pt modelId="{5CCE01B3-BB8E-4A52-9CB2-88D65CC8DF24}" type="pres">
      <dgm:prSet presAssocID="{34219469-81B9-4A30-A2D1-BF72EFA814CF}" presName="vert1" presStyleCnt="0"/>
      <dgm:spPr/>
    </dgm:pt>
  </dgm:ptLst>
  <dgm:cxnLst>
    <dgm:cxn modelId="{C01D0B17-88B6-4A1B-A3A9-E385F7195414}" srcId="{B7635E45-BA00-44FF-BE6E-C02C47198B5A}" destId="{A1CC36FB-DB3D-41D3-AF0D-35F6F9B4D670}" srcOrd="2" destOrd="0" parTransId="{B18BEF45-325E-4A42-BF9B-E7628D6B5697}" sibTransId="{53B89D9B-0727-4866-8B4F-FAEE000FD802}"/>
    <dgm:cxn modelId="{D5FCDC3F-F4D8-448D-A527-5B59F36F33E3}" type="presOf" srcId="{7EF22F0E-A6A9-45DC-922E-7682E8F6E3B3}" destId="{2048C27B-521B-4F0A-A675-C624DD2C96F0}" srcOrd="0" destOrd="0" presId="urn:microsoft.com/office/officeart/2008/layout/LinedList"/>
    <dgm:cxn modelId="{8B0854B4-3CBD-4D93-8E85-2CE765977C3C}" srcId="{B7635E45-BA00-44FF-BE6E-C02C47198B5A}" destId="{34219469-81B9-4A30-A2D1-BF72EFA814CF}" srcOrd="4" destOrd="0" parTransId="{CCE9FA0A-A315-4082-9B87-9A64286B8735}" sibTransId="{58C81646-794B-431A-ACBF-1EC77B176935}"/>
    <dgm:cxn modelId="{1FAF47B6-7CEF-48D2-B7CB-374386C9FBF1}" type="presOf" srcId="{A1CC36FB-DB3D-41D3-AF0D-35F6F9B4D670}" destId="{F2969251-3571-4301-A942-31010EFF2AFB}" srcOrd="0" destOrd="0" presId="urn:microsoft.com/office/officeart/2008/layout/LinedList"/>
    <dgm:cxn modelId="{07669233-D528-46DA-A6E0-26A9B0487741}" type="presOf" srcId="{724C8E44-F14B-4646-8064-BC2F08ED385B}" destId="{8DEBBB85-EC71-4AF0-A824-4919BA52E3E9}" srcOrd="0" destOrd="0" presId="urn:microsoft.com/office/officeart/2008/layout/LinedList"/>
    <dgm:cxn modelId="{B1D7DE80-0B18-4C83-8A0F-D6DBEFD7AC31}" srcId="{B7635E45-BA00-44FF-BE6E-C02C47198B5A}" destId="{7EF22F0E-A6A9-45DC-922E-7682E8F6E3B3}" srcOrd="3" destOrd="0" parTransId="{2FEF3597-CBE0-468B-941D-118FD924C6FB}" sibTransId="{181D903D-1547-471A-8055-410ED8F0E515}"/>
    <dgm:cxn modelId="{17AB4C9D-3C8B-4631-A4FB-F42197BE3B16}" type="presOf" srcId="{CA79C284-302C-46EF-AEEF-B990A8798982}" destId="{0A913ADF-4195-480B-87C3-A7D9A81CE604}" srcOrd="0" destOrd="0" presId="urn:microsoft.com/office/officeart/2008/layout/LinedList"/>
    <dgm:cxn modelId="{CDB6AF86-BD9B-4A13-B823-512615FA927B}" srcId="{B7635E45-BA00-44FF-BE6E-C02C47198B5A}" destId="{CA79C284-302C-46EF-AEEF-B990A8798982}" srcOrd="0" destOrd="0" parTransId="{803553F5-17D8-4F82-A942-86FFDB96F546}" sibTransId="{6321B638-F4EE-41B7-910D-9586E3C17071}"/>
    <dgm:cxn modelId="{4E4284E5-FF4D-4692-9E0D-931B245C793A}" srcId="{B7635E45-BA00-44FF-BE6E-C02C47198B5A}" destId="{724C8E44-F14B-4646-8064-BC2F08ED385B}" srcOrd="1" destOrd="0" parTransId="{5D9637BD-03CD-4351-B525-32BD2C26653D}" sibTransId="{4EA4AAD1-06F4-4624-8F4E-701E4CA4AB76}"/>
    <dgm:cxn modelId="{31F2F9B1-B2D9-4FC4-8B1C-F3ED4C930528}" type="presOf" srcId="{34219469-81B9-4A30-A2D1-BF72EFA814CF}" destId="{2248496E-1771-4C37-8C46-F18756FD007A}" srcOrd="0" destOrd="0" presId="urn:microsoft.com/office/officeart/2008/layout/LinedList"/>
    <dgm:cxn modelId="{4F19A04C-BDB2-497F-BF71-4E4189B2C63A}" type="presOf" srcId="{B7635E45-BA00-44FF-BE6E-C02C47198B5A}" destId="{D36654F9-7E57-4399-96D7-E8D85D7A894A}" srcOrd="0" destOrd="0" presId="urn:microsoft.com/office/officeart/2008/layout/LinedList"/>
    <dgm:cxn modelId="{F889DAE7-9023-4150-92AD-BF79C41020BB}" type="presParOf" srcId="{D36654F9-7E57-4399-96D7-E8D85D7A894A}" destId="{607820DA-7465-4C73-A1EA-C160F0F0BCF8}" srcOrd="0" destOrd="0" presId="urn:microsoft.com/office/officeart/2008/layout/LinedList"/>
    <dgm:cxn modelId="{8CD36E3E-CB85-4254-BA4A-E9CE2BA1B953}" type="presParOf" srcId="{D36654F9-7E57-4399-96D7-E8D85D7A894A}" destId="{23CD8444-7CAF-4810-AEA6-101573BAB86B}" srcOrd="1" destOrd="0" presId="urn:microsoft.com/office/officeart/2008/layout/LinedList"/>
    <dgm:cxn modelId="{D5E49F2F-D2B1-41D4-8B2C-57145FE08BAB}" type="presParOf" srcId="{23CD8444-7CAF-4810-AEA6-101573BAB86B}" destId="{0A913ADF-4195-480B-87C3-A7D9A81CE604}" srcOrd="0" destOrd="0" presId="urn:microsoft.com/office/officeart/2008/layout/LinedList"/>
    <dgm:cxn modelId="{4DEE4687-C3F9-4A45-B708-C649B6368766}" type="presParOf" srcId="{23CD8444-7CAF-4810-AEA6-101573BAB86B}" destId="{1D7E293A-4810-4B79-9488-2E737CDA3210}" srcOrd="1" destOrd="0" presId="urn:microsoft.com/office/officeart/2008/layout/LinedList"/>
    <dgm:cxn modelId="{7787DBAF-0D51-4BC7-8F58-39FB3A00D1A5}" type="presParOf" srcId="{D36654F9-7E57-4399-96D7-E8D85D7A894A}" destId="{26D9E60F-D53E-4151-8C7A-EB1A52AB1C18}" srcOrd="2" destOrd="0" presId="urn:microsoft.com/office/officeart/2008/layout/LinedList"/>
    <dgm:cxn modelId="{FA156524-F4B5-4445-8F50-7222198E8B73}" type="presParOf" srcId="{D36654F9-7E57-4399-96D7-E8D85D7A894A}" destId="{EFAFD08C-3A66-402A-A41C-497B562717E0}" srcOrd="3" destOrd="0" presId="urn:microsoft.com/office/officeart/2008/layout/LinedList"/>
    <dgm:cxn modelId="{7936E61F-00DF-4539-9800-FDD817F71D54}" type="presParOf" srcId="{EFAFD08C-3A66-402A-A41C-497B562717E0}" destId="{8DEBBB85-EC71-4AF0-A824-4919BA52E3E9}" srcOrd="0" destOrd="0" presId="urn:microsoft.com/office/officeart/2008/layout/LinedList"/>
    <dgm:cxn modelId="{3DFD19B7-C832-4A03-A2C1-07119F33673D}" type="presParOf" srcId="{EFAFD08C-3A66-402A-A41C-497B562717E0}" destId="{ACB38DA0-0E96-4376-BCDB-1ED3126075AA}" srcOrd="1" destOrd="0" presId="urn:microsoft.com/office/officeart/2008/layout/LinedList"/>
    <dgm:cxn modelId="{FDA7259A-C00D-4697-B64E-F2E2C8399C10}" type="presParOf" srcId="{D36654F9-7E57-4399-96D7-E8D85D7A894A}" destId="{1006F244-8A8D-48FB-8357-77FF0FA0FB3D}" srcOrd="4" destOrd="0" presId="urn:microsoft.com/office/officeart/2008/layout/LinedList"/>
    <dgm:cxn modelId="{73750B1F-BDC0-46A5-A8DA-84B630129FA3}" type="presParOf" srcId="{D36654F9-7E57-4399-96D7-E8D85D7A894A}" destId="{A6963C90-EBC8-48A1-ABA7-16DB94442B11}" srcOrd="5" destOrd="0" presId="urn:microsoft.com/office/officeart/2008/layout/LinedList"/>
    <dgm:cxn modelId="{DF7081FB-FECB-403C-8530-2A1954046913}" type="presParOf" srcId="{A6963C90-EBC8-48A1-ABA7-16DB94442B11}" destId="{F2969251-3571-4301-A942-31010EFF2AFB}" srcOrd="0" destOrd="0" presId="urn:microsoft.com/office/officeart/2008/layout/LinedList"/>
    <dgm:cxn modelId="{97D402AA-1820-4962-A49B-BB8A7A89D1B1}" type="presParOf" srcId="{A6963C90-EBC8-48A1-ABA7-16DB94442B11}" destId="{78770895-09B6-4D5D-98B6-AA67BEF37B01}" srcOrd="1" destOrd="0" presId="urn:microsoft.com/office/officeart/2008/layout/LinedList"/>
    <dgm:cxn modelId="{FB711699-1D62-44A2-8BA6-1B98AAC8C71B}" type="presParOf" srcId="{D36654F9-7E57-4399-96D7-E8D85D7A894A}" destId="{048E6F17-BC33-436A-9AB9-B9DF446ECE2F}" srcOrd="6" destOrd="0" presId="urn:microsoft.com/office/officeart/2008/layout/LinedList"/>
    <dgm:cxn modelId="{D6523B79-C45D-478C-BD8F-2FAF8D529922}" type="presParOf" srcId="{D36654F9-7E57-4399-96D7-E8D85D7A894A}" destId="{ECD18AE2-46C1-41E7-A8CF-5B491327E5E2}" srcOrd="7" destOrd="0" presId="urn:microsoft.com/office/officeart/2008/layout/LinedList"/>
    <dgm:cxn modelId="{B4A1CEDA-2A81-4ED6-BEFC-86B2F29BF42F}" type="presParOf" srcId="{ECD18AE2-46C1-41E7-A8CF-5B491327E5E2}" destId="{2048C27B-521B-4F0A-A675-C624DD2C96F0}" srcOrd="0" destOrd="0" presId="urn:microsoft.com/office/officeart/2008/layout/LinedList"/>
    <dgm:cxn modelId="{BB11FB04-F105-4AD5-A43A-08D843830DD2}" type="presParOf" srcId="{ECD18AE2-46C1-41E7-A8CF-5B491327E5E2}" destId="{40864392-92F5-44C0-AA87-E88C9F1555BC}" srcOrd="1" destOrd="0" presId="urn:microsoft.com/office/officeart/2008/layout/LinedList"/>
    <dgm:cxn modelId="{05A458AA-C9D8-4B3D-A884-1B4197AAC71B}" type="presParOf" srcId="{D36654F9-7E57-4399-96D7-E8D85D7A894A}" destId="{F6F4C5E4-33EF-4360-8736-D25B7FD5FF7D}" srcOrd="8" destOrd="0" presId="urn:microsoft.com/office/officeart/2008/layout/LinedList"/>
    <dgm:cxn modelId="{B92E9E6F-3EAD-44A2-87DF-D0E414A95024}" type="presParOf" srcId="{D36654F9-7E57-4399-96D7-E8D85D7A894A}" destId="{BD6B11C4-6EFE-452E-8737-2F8F0964A8D9}" srcOrd="9" destOrd="0" presId="urn:microsoft.com/office/officeart/2008/layout/LinedList"/>
    <dgm:cxn modelId="{3A63BCF7-5E12-419C-ACE3-49D25B7CAAC0}" type="presParOf" srcId="{BD6B11C4-6EFE-452E-8737-2F8F0964A8D9}" destId="{2248496E-1771-4C37-8C46-F18756FD007A}" srcOrd="0" destOrd="0" presId="urn:microsoft.com/office/officeart/2008/layout/LinedList"/>
    <dgm:cxn modelId="{4242BFC1-21EC-4229-BE5E-D527623139D7}" type="presParOf" srcId="{BD6B11C4-6EFE-452E-8737-2F8F0964A8D9}" destId="{5CCE01B3-BB8E-4A52-9CB2-88D65CC8DF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036246-3201-4186-906A-87C9D70880B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47B26AB-20CE-4FD4-A6F7-E2079CA0FDCC}">
      <dgm:prSet/>
      <dgm:spPr/>
      <dgm:t>
        <a:bodyPr/>
        <a:lstStyle/>
        <a:p>
          <a:r>
            <a:rPr lang="el-GR" b="1"/>
            <a:t>Μπορούν να αντλήσουν πληροφορίες </a:t>
          </a:r>
          <a:r>
            <a:rPr lang="el-GR"/>
            <a:t>επιχειρήσεις, εταίροι, μέτοχοι, τράπεζες,  δημόσια διοίκηση, τρίτοι</a:t>
          </a:r>
          <a:endParaRPr lang="en-US"/>
        </a:p>
      </dgm:t>
    </dgm:pt>
    <dgm:pt modelId="{885F32E7-C88B-4311-A8E9-113A415B732C}" type="parTrans" cxnId="{5D909D4F-636A-483A-B58B-26CD84166733}">
      <dgm:prSet/>
      <dgm:spPr/>
      <dgm:t>
        <a:bodyPr/>
        <a:lstStyle/>
        <a:p>
          <a:endParaRPr lang="en-US"/>
        </a:p>
      </dgm:t>
    </dgm:pt>
    <dgm:pt modelId="{2D731276-CF05-4544-99E9-3F9DAA597C28}" type="sibTrans" cxnId="{5D909D4F-636A-483A-B58B-26CD84166733}">
      <dgm:prSet/>
      <dgm:spPr/>
      <dgm:t>
        <a:bodyPr/>
        <a:lstStyle/>
        <a:p>
          <a:endParaRPr lang="en-US"/>
        </a:p>
      </dgm:t>
    </dgm:pt>
    <dgm:pt modelId="{456C17F0-5E4D-4AFC-B6F5-923CDAE6A59D}">
      <dgm:prSet/>
      <dgm:spPr/>
      <dgm:t>
        <a:bodyPr/>
        <a:lstStyle/>
        <a:p>
          <a:r>
            <a:rPr lang="el-GR" b="1"/>
            <a:t>Ενισχύεται η διαφάνεια </a:t>
          </a:r>
          <a:r>
            <a:rPr lang="el-GR"/>
            <a:t>των εταιρικών πράξεων έναντι των τρίτων και μεταξύ των εταίρων/μετόχων</a:t>
          </a:r>
          <a:endParaRPr lang="en-US"/>
        </a:p>
      </dgm:t>
    </dgm:pt>
    <dgm:pt modelId="{30FACE27-0DE1-4345-90A9-5CE8DF64B32E}" type="parTrans" cxnId="{F3CA8A28-9EF1-43A5-A456-13069869BCE0}">
      <dgm:prSet/>
      <dgm:spPr/>
      <dgm:t>
        <a:bodyPr/>
        <a:lstStyle/>
        <a:p>
          <a:endParaRPr lang="en-US"/>
        </a:p>
      </dgm:t>
    </dgm:pt>
    <dgm:pt modelId="{651672C0-A9E9-4527-BF99-DE7E5A661CFA}" type="sibTrans" cxnId="{F3CA8A28-9EF1-43A5-A456-13069869BCE0}">
      <dgm:prSet/>
      <dgm:spPr/>
      <dgm:t>
        <a:bodyPr/>
        <a:lstStyle/>
        <a:p>
          <a:endParaRPr lang="en-US"/>
        </a:p>
      </dgm:t>
    </dgm:pt>
    <dgm:pt modelId="{FE4116AF-5BEC-4C0D-95B5-2D8A08FB010F}">
      <dgm:prSet/>
      <dgm:spPr/>
      <dgm:t>
        <a:bodyPr/>
        <a:lstStyle/>
        <a:p>
          <a:r>
            <a:rPr lang="el-GR" b="1" dirty="0"/>
            <a:t>Επιτυγχάνεται η απλούστευση αναζήτησης στοιχείων </a:t>
          </a:r>
          <a:r>
            <a:rPr lang="el-GR" dirty="0"/>
            <a:t>των εταιρειών  </a:t>
          </a:r>
          <a:endParaRPr lang="en-US" dirty="0"/>
        </a:p>
      </dgm:t>
    </dgm:pt>
    <dgm:pt modelId="{5716F7A1-0CFF-43C8-9735-DB9D0027E022}" type="parTrans" cxnId="{F346FEFC-DA64-4698-88A2-C1B6C18D2253}">
      <dgm:prSet/>
      <dgm:spPr/>
      <dgm:t>
        <a:bodyPr/>
        <a:lstStyle/>
        <a:p>
          <a:endParaRPr lang="en-US"/>
        </a:p>
      </dgm:t>
    </dgm:pt>
    <dgm:pt modelId="{8B26640B-B50B-493F-9519-86BEDC3AC0D7}" type="sibTrans" cxnId="{F346FEFC-DA64-4698-88A2-C1B6C18D2253}">
      <dgm:prSet/>
      <dgm:spPr/>
      <dgm:t>
        <a:bodyPr/>
        <a:lstStyle/>
        <a:p>
          <a:endParaRPr lang="en-US"/>
        </a:p>
      </dgm:t>
    </dgm:pt>
    <dgm:pt modelId="{A0736B02-6E67-4E38-BD35-FFC597B51D37}">
      <dgm:prSet/>
      <dgm:spPr/>
      <dgm:t>
        <a:bodyPr/>
        <a:lstStyle/>
        <a:p>
          <a:r>
            <a:rPr lang="el-GR" b="1" dirty="0"/>
            <a:t>Καθίσταται αποτελεσματικότερη η Δημόσια Διοίκηση και  η άσκηση πολιτικής.</a:t>
          </a:r>
          <a:endParaRPr lang="en-US" dirty="0"/>
        </a:p>
      </dgm:t>
    </dgm:pt>
    <dgm:pt modelId="{6ED86DE4-4698-4371-BE05-A469B48B6758}" type="parTrans" cxnId="{D33F4084-B438-41B1-9220-125ABBEA4A68}">
      <dgm:prSet/>
      <dgm:spPr/>
      <dgm:t>
        <a:bodyPr/>
        <a:lstStyle/>
        <a:p>
          <a:endParaRPr lang="en-US"/>
        </a:p>
      </dgm:t>
    </dgm:pt>
    <dgm:pt modelId="{A14032A9-4918-4808-AF5D-CBB9055EB9B9}" type="sibTrans" cxnId="{D33F4084-B438-41B1-9220-125ABBEA4A68}">
      <dgm:prSet/>
      <dgm:spPr/>
      <dgm:t>
        <a:bodyPr/>
        <a:lstStyle/>
        <a:p>
          <a:endParaRPr lang="en-US"/>
        </a:p>
      </dgm:t>
    </dgm:pt>
    <dgm:pt modelId="{572BD3AD-943F-4D25-A342-31855EF0B1E6}" type="pres">
      <dgm:prSet presAssocID="{8E036246-3201-4186-906A-87C9D70880B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CB95F634-BF47-453F-8F85-9FBE27323754}" type="pres">
      <dgm:prSet presAssocID="{847B26AB-20CE-4FD4-A6F7-E2079CA0FDCC}" presName="thickLine" presStyleLbl="alignNode1" presStyleIdx="0" presStyleCnt="4"/>
      <dgm:spPr/>
    </dgm:pt>
    <dgm:pt modelId="{FA8188BC-6014-4C51-99B1-410DE5F9C100}" type="pres">
      <dgm:prSet presAssocID="{847B26AB-20CE-4FD4-A6F7-E2079CA0FDCC}" presName="horz1" presStyleCnt="0"/>
      <dgm:spPr/>
    </dgm:pt>
    <dgm:pt modelId="{7152EB0E-CD39-428E-9036-CFD66ADFDCBD}" type="pres">
      <dgm:prSet presAssocID="{847B26AB-20CE-4FD4-A6F7-E2079CA0FDCC}" presName="tx1" presStyleLbl="revTx" presStyleIdx="0" presStyleCnt="4"/>
      <dgm:spPr/>
      <dgm:t>
        <a:bodyPr/>
        <a:lstStyle/>
        <a:p>
          <a:endParaRPr lang="el-GR"/>
        </a:p>
      </dgm:t>
    </dgm:pt>
    <dgm:pt modelId="{9EAE3343-1EBC-4700-ADB9-70B11C3457A3}" type="pres">
      <dgm:prSet presAssocID="{847B26AB-20CE-4FD4-A6F7-E2079CA0FDCC}" presName="vert1" presStyleCnt="0"/>
      <dgm:spPr/>
    </dgm:pt>
    <dgm:pt modelId="{18E24829-87CF-4EA8-A1DB-08CCE288826A}" type="pres">
      <dgm:prSet presAssocID="{456C17F0-5E4D-4AFC-B6F5-923CDAE6A59D}" presName="thickLine" presStyleLbl="alignNode1" presStyleIdx="1" presStyleCnt="4"/>
      <dgm:spPr/>
    </dgm:pt>
    <dgm:pt modelId="{B465EE9F-258C-45E7-9A7B-662AD869E702}" type="pres">
      <dgm:prSet presAssocID="{456C17F0-5E4D-4AFC-B6F5-923CDAE6A59D}" presName="horz1" presStyleCnt="0"/>
      <dgm:spPr/>
    </dgm:pt>
    <dgm:pt modelId="{C03E4B06-AA6A-4FE9-9C71-8F1613B36C2E}" type="pres">
      <dgm:prSet presAssocID="{456C17F0-5E4D-4AFC-B6F5-923CDAE6A59D}" presName="tx1" presStyleLbl="revTx" presStyleIdx="1" presStyleCnt="4"/>
      <dgm:spPr/>
      <dgm:t>
        <a:bodyPr/>
        <a:lstStyle/>
        <a:p>
          <a:endParaRPr lang="el-GR"/>
        </a:p>
      </dgm:t>
    </dgm:pt>
    <dgm:pt modelId="{8AC0333E-450B-40F9-9B4C-CE2A94BF4422}" type="pres">
      <dgm:prSet presAssocID="{456C17F0-5E4D-4AFC-B6F5-923CDAE6A59D}" presName="vert1" presStyleCnt="0"/>
      <dgm:spPr/>
    </dgm:pt>
    <dgm:pt modelId="{03AE895D-DD68-4EB8-9E62-9FAB8365F0DA}" type="pres">
      <dgm:prSet presAssocID="{FE4116AF-5BEC-4C0D-95B5-2D8A08FB010F}" presName="thickLine" presStyleLbl="alignNode1" presStyleIdx="2" presStyleCnt="4"/>
      <dgm:spPr/>
    </dgm:pt>
    <dgm:pt modelId="{5CB88850-3363-4177-9311-022396796646}" type="pres">
      <dgm:prSet presAssocID="{FE4116AF-5BEC-4C0D-95B5-2D8A08FB010F}" presName="horz1" presStyleCnt="0"/>
      <dgm:spPr/>
    </dgm:pt>
    <dgm:pt modelId="{A3C3AB0F-0415-4605-9429-54466FF45732}" type="pres">
      <dgm:prSet presAssocID="{FE4116AF-5BEC-4C0D-95B5-2D8A08FB010F}" presName="tx1" presStyleLbl="revTx" presStyleIdx="2" presStyleCnt="4"/>
      <dgm:spPr/>
      <dgm:t>
        <a:bodyPr/>
        <a:lstStyle/>
        <a:p>
          <a:endParaRPr lang="el-GR"/>
        </a:p>
      </dgm:t>
    </dgm:pt>
    <dgm:pt modelId="{6CBCE7F4-C23B-457A-96B0-8852E3979721}" type="pres">
      <dgm:prSet presAssocID="{FE4116AF-5BEC-4C0D-95B5-2D8A08FB010F}" presName="vert1" presStyleCnt="0"/>
      <dgm:spPr/>
    </dgm:pt>
    <dgm:pt modelId="{694A7814-2D0F-4918-A3C8-09D18E093EA2}" type="pres">
      <dgm:prSet presAssocID="{A0736B02-6E67-4E38-BD35-FFC597B51D37}" presName="thickLine" presStyleLbl="alignNode1" presStyleIdx="3" presStyleCnt="4"/>
      <dgm:spPr/>
    </dgm:pt>
    <dgm:pt modelId="{9CB1CB2F-19F9-434A-8678-5417764A46A5}" type="pres">
      <dgm:prSet presAssocID="{A0736B02-6E67-4E38-BD35-FFC597B51D37}" presName="horz1" presStyleCnt="0"/>
      <dgm:spPr/>
    </dgm:pt>
    <dgm:pt modelId="{40D0FDFA-DB4F-46D9-BC7C-BF7A7B816385}" type="pres">
      <dgm:prSet presAssocID="{A0736B02-6E67-4E38-BD35-FFC597B51D37}" presName="tx1" presStyleLbl="revTx" presStyleIdx="3" presStyleCnt="4"/>
      <dgm:spPr/>
      <dgm:t>
        <a:bodyPr/>
        <a:lstStyle/>
        <a:p>
          <a:endParaRPr lang="el-GR"/>
        </a:p>
      </dgm:t>
    </dgm:pt>
    <dgm:pt modelId="{931702D4-0298-4430-A0CD-666C54CA08B9}" type="pres">
      <dgm:prSet presAssocID="{A0736B02-6E67-4E38-BD35-FFC597B51D37}" presName="vert1" presStyleCnt="0"/>
      <dgm:spPr/>
    </dgm:pt>
  </dgm:ptLst>
  <dgm:cxnLst>
    <dgm:cxn modelId="{F3CA8A28-9EF1-43A5-A456-13069869BCE0}" srcId="{8E036246-3201-4186-906A-87C9D70880B4}" destId="{456C17F0-5E4D-4AFC-B6F5-923CDAE6A59D}" srcOrd="1" destOrd="0" parTransId="{30FACE27-0DE1-4345-90A9-5CE8DF64B32E}" sibTransId="{651672C0-A9E9-4527-BF99-DE7E5A661CFA}"/>
    <dgm:cxn modelId="{869E07A4-6BF6-4407-BFE6-FFC5AE9B3DBA}" type="presOf" srcId="{A0736B02-6E67-4E38-BD35-FFC597B51D37}" destId="{40D0FDFA-DB4F-46D9-BC7C-BF7A7B816385}" srcOrd="0" destOrd="0" presId="urn:microsoft.com/office/officeart/2008/layout/LinedList"/>
    <dgm:cxn modelId="{F346FEFC-DA64-4698-88A2-C1B6C18D2253}" srcId="{8E036246-3201-4186-906A-87C9D70880B4}" destId="{FE4116AF-5BEC-4C0D-95B5-2D8A08FB010F}" srcOrd="2" destOrd="0" parTransId="{5716F7A1-0CFF-43C8-9735-DB9D0027E022}" sibTransId="{8B26640B-B50B-493F-9519-86BEDC3AC0D7}"/>
    <dgm:cxn modelId="{3B5694E9-B50E-474D-834F-5B183ACB1F75}" type="presOf" srcId="{FE4116AF-5BEC-4C0D-95B5-2D8A08FB010F}" destId="{A3C3AB0F-0415-4605-9429-54466FF45732}" srcOrd="0" destOrd="0" presId="urn:microsoft.com/office/officeart/2008/layout/LinedList"/>
    <dgm:cxn modelId="{B6CFB7F5-DC31-4706-8B5C-8AEDB60F7875}" type="presOf" srcId="{456C17F0-5E4D-4AFC-B6F5-923CDAE6A59D}" destId="{C03E4B06-AA6A-4FE9-9C71-8F1613B36C2E}" srcOrd="0" destOrd="0" presId="urn:microsoft.com/office/officeart/2008/layout/LinedList"/>
    <dgm:cxn modelId="{5D909D4F-636A-483A-B58B-26CD84166733}" srcId="{8E036246-3201-4186-906A-87C9D70880B4}" destId="{847B26AB-20CE-4FD4-A6F7-E2079CA0FDCC}" srcOrd="0" destOrd="0" parTransId="{885F32E7-C88B-4311-A8E9-113A415B732C}" sibTransId="{2D731276-CF05-4544-99E9-3F9DAA597C28}"/>
    <dgm:cxn modelId="{D33F4084-B438-41B1-9220-125ABBEA4A68}" srcId="{8E036246-3201-4186-906A-87C9D70880B4}" destId="{A0736B02-6E67-4E38-BD35-FFC597B51D37}" srcOrd="3" destOrd="0" parTransId="{6ED86DE4-4698-4371-BE05-A469B48B6758}" sibTransId="{A14032A9-4918-4808-AF5D-CBB9055EB9B9}"/>
    <dgm:cxn modelId="{6B516EE0-8E04-4A3B-B896-A48F1A621E88}" type="presOf" srcId="{8E036246-3201-4186-906A-87C9D70880B4}" destId="{572BD3AD-943F-4D25-A342-31855EF0B1E6}" srcOrd="0" destOrd="0" presId="urn:microsoft.com/office/officeart/2008/layout/LinedList"/>
    <dgm:cxn modelId="{2E63C034-6528-47D4-B3FA-2F282EEE284F}" type="presOf" srcId="{847B26AB-20CE-4FD4-A6F7-E2079CA0FDCC}" destId="{7152EB0E-CD39-428E-9036-CFD66ADFDCBD}" srcOrd="0" destOrd="0" presId="urn:microsoft.com/office/officeart/2008/layout/LinedList"/>
    <dgm:cxn modelId="{C0E152D1-127A-43BF-9E9F-A506015E1F8E}" type="presParOf" srcId="{572BD3AD-943F-4D25-A342-31855EF0B1E6}" destId="{CB95F634-BF47-453F-8F85-9FBE27323754}" srcOrd="0" destOrd="0" presId="urn:microsoft.com/office/officeart/2008/layout/LinedList"/>
    <dgm:cxn modelId="{FC018FF5-C09F-425C-8F6A-F417E12D7845}" type="presParOf" srcId="{572BD3AD-943F-4D25-A342-31855EF0B1E6}" destId="{FA8188BC-6014-4C51-99B1-410DE5F9C100}" srcOrd="1" destOrd="0" presId="urn:microsoft.com/office/officeart/2008/layout/LinedList"/>
    <dgm:cxn modelId="{F1EEE506-4383-4418-9B4C-9F28D7481517}" type="presParOf" srcId="{FA8188BC-6014-4C51-99B1-410DE5F9C100}" destId="{7152EB0E-CD39-428E-9036-CFD66ADFDCBD}" srcOrd="0" destOrd="0" presId="urn:microsoft.com/office/officeart/2008/layout/LinedList"/>
    <dgm:cxn modelId="{BC32B95D-EB45-4260-94BA-8EF6B611C080}" type="presParOf" srcId="{FA8188BC-6014-4C51-99B1-410DE5F9C100}" destId="{9EAE3343-1EBC-4700-ADB9-70B11C3457A3}" srcOrd="1" destOrd="0" presId="urn:microsoft.com/office/officeart/2008/layout/LinedList"/>
    <dgm:cxn modelId="{79FA5C88-64FC-4626-8820-84E52F891D49}" type="presParOf" srcId="{572BD3AD-943F-4D25-A342-31855EF0B1E6}" destId="{18E24829-87CF-4EA8-A1DB-08CCE288826A}" srcOrd="2" destOrd="0" presId="urn:microsoft.com/office/officeart/2008/layout/LinedList"/>
    <dgm:cxn modelId="{BF4FA1D5-56F4-40E2-87E0-E64F13BB6907}" type="presParOf" srcId="{572BD3AD-943F-4D25-A342-31855EF0B1E6}" destId="{B465EE9F-258C-45E7-9A7B-662AD869E702}" srcOrd="3" destOrd="0" presId="urn:microsoft.com/office/officeart/2008/layout/LinedList"/>
    <dgm:cxn modelId="{FF6E2250-96B6-4716-80A6-1C1DA390448F}" type="presParOf" srcId="{B465EE9F-258C-45E7-9A7B-662AD869E702}" destId="{C03E4B06-AA6A-4FE9-9C71-8F1613B36C2E}" srcOrd="0" destOrd="0" presId="urn:microsoft.com/office/officeart/2008/layout/LinedList"/>
    <dgm:cxn modelId="{327B9C31-227C-4C36-9471-A42248F6BEC2}" type="presParOf" srcId="{B465EE9F-258C-45E7-9A7B-662AD869E702}" destId="{8AC0333E-450B-40F9-9B4C-CE2A94BF4422}" srcOrd="1" destOrd="0" presId="urn:microsoft.com/office/officeart/2008/layout/LinedList"/>
    <dgm:cxn modelId="{738B6891-B965-470A-BBCE-BA5B1786EFF6}" type="presParOf" srcId="{572BD3AD-943F-4D25-A342-31855EF0B1E6}" destId="{03AE895D-DD68-4EB8-9E62-9FAB8365F0DA}" srcOrd="4" destOrd="0" presId="urn:microsoft.com/office/officeart/2008/layout/LinedList"/>
    <dgm:cxn modelId="{67E4AFC9-3CB3-461A-91DE-CD118DF17070}" type="presParOf" srcId="{572BD3AD-943F-4D25-A342-31855EF0B1E6}" destId="{5CB88850-3363-4177-9311-022396796646}" srcOrd="5" destOrd="0" presId="urn:microsoft.com/office/officeart/2008/layout/LinedList"/>
    <dgm:cxn modelId="{C68045E3-9DA7-4B49-97A6-B45B7E63FDD7}" type="presParOf" srcId="{5CB88850-3363-4177-9311-022396796646}" destId="{A3C3AB0F-0415-4605-9429-54466FF45732}" srcOrd="0" destOrd="0" presId="urn:microsoft.com/office/officeart/2008/layout/LinedList"/>
    <dgm:cxn modelId="{7BF3B9D2-386C-45D0-BE43-C1EC6F6EEC68}" type="presParOf" srcId="{5CB88850-3363-4177-9311-022396796646}" destId="{6CBCE7F4-C23B-457A-96B0-8852E3979721}" srcOrd="1" destOrd="0" presId="urn:microsoft.com/office/officeart/2008/layout/LinedList"/>
    <dgm:cxn modelId="{525BDDC0-F2EA-43FC-8765-C64C637305E2}" type="presParOf" srcId="{572BD3AD-943F-4D25-A342-31855EF0B1E6}" destId="{694A7814-2D0F-4918-A3C8-09D18E093EA2}" srcOrd="6" destOrd="0" presId="urn:microsoft.com/office/officeart/2008/layout/LinedList"/>
    <dgm:cxn modelId="{78D86089-975B-4464-9BD0-DE795FDEC75B}" type="presParOf" srcId="{572BD3AD-943F-4D25-A342-31855EF0B1E6}" destId="{9CB1CB2F-19F9-434A-8678-5417764A46A5}" srcOrd="7" destOrd="0" presId="urn:microsoft.com/office/officeart/2008/layout/LinedList"/>
    <dgm:cxn modelId="{7511FFB1-86F3-4681-AE37-96C3860DB577}" type="presParOf" srcId="{9CB1CB2F-19F9-434A-8678-5417764A46A5}" destId="{40D0FDFA-DB4F-46D9-BC7C-BF7A7B816385}" srcOrd="0" destOrd="0" presId="urn:microsoft.com/office/officeart/2008/layout/LinedList"/>
    <dgm:cxn modelId="{2E4EA4E5-C091-41F4-BCE4-4DDB43800D1C}" type="presParOf" srcId="{9CB1CB2F-19F9-434A-8678-5417764A46A5}" destId="{931702D4-0298-4430-A0CD-666C54CA08B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B89550-BF1A-4A49-BA1A-8DEDBE2EF15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FA995C0-A855-4C8C-94CE-05F478197FD4}">
      <dgm:prSet/>
      <dgm:spPr/>
      <dgm:t>
        <a:bodyPr/>
        <a:lstStyle/>
        <a:p>
          <a:r>
            <a:rPr lang="el-GR"/>
            <a:t>1.   ΑΕ, ΕΠΕ, ΙΚΕ, ΟΕ, ΕΕ, (ΕΕ κατά μετοχές)</a:t>
          </a:r>
          <a:endParaRPr lang="en-US"/>
        </a:p>
      </dgm:t>
    </dgm:pt>
    <dgm:pt modelId="{E89A719D-265F-4D58-9620-24EF6E02D62A}" type="parTrans" cxnId="{E44EAB7B-A132-4D09-8DAB-5C4E47AE22E9}">
      <dgm:prSet/>
      <dgm:spPr/>
      <dgm:t>
        <a:bodyPr/>
        <a:lstStyle/>
        <a:p>
          <a:endParaRPr lang="en-US"/>
        </a:p>
      </dgm:t>
    </dgm:pt>
    <dgm:pt modelId="{4CBC8056-7137-461D-9B35-971B9ED8ACB4}" type="sibTrans" cxnId="{E44EAB7B-A132-4D09-8DAB-5C4E47AE22E9}">
      <dgm:prSet/>
      <dgm:spPr/>
      <dgm:t>
        <a:bodyPr/>
        <a:lstStyle/>
        <a:p>
          <a:endParaRPr lang="en-US"/>
        </a:p>
      </dgm:t>
    </dgm:pt>
    <dgm:pt modelId="{5E1A62CD-CC98-4ACF-AB2A-646CDD4533BA}">
      <dgm:prSet/>
      <dgm:spPr/>
      <dgm:t>
        <a:bodyPr/>
        <a:lstStyle/>
        <a:p>
          <a:r>
            <a:rPr lang="el-GR"/>
            <a:t>6.  Η Ευρωπαϊκή Εταιρεία</a:t>
          </a:r>
          <a:endParaRPr lang="en-US"/>
        </a:p>
      </dgm:t>
    </dgm:pt>
    <dgm:pt modelId="{9AD27C3B-8DE7-4C67-91B7-76405C0E0B9F}" type="parTrans" cxnId="{DA17A076-8A64-4ABA-8436-7BE631746C49}">
      <dgm:prSet/>
      <dgm:spPr/>
      <dgm:t>
        <a:bodyPr/>
        <a:lstStyle/>
        <a:p>
          <a:endParaRPr lang="el-GR"/>
        </a:p>
      </dgm:t>
    </dgm:pt>
    <dgm:pt modelId="{E4C875A4-8D98-472E-9128-F337E8C52125}" type="sibTrans" cxnId="{DA17A076-8A64-4ABA-8436-7BE631746C49}">
      <dgm:prSet/>
      <dgm:spPr/>
      <dgm:t>
        <a:bodyPr/>
        <a:lstStyle/>
        <a:p>
          <a:endParaRPr lang="el-GR"/>
        </a:p>
      </dgm:t>
    </dgm:pt>
    <dgm:pt modelId="{41121C11-4C7D-411B-B3EA-2555E48687AA}">
      <dgm:prSet/>
      <dgm:spPr/>
      <dgm:t>
        <a:bodyPr/>
        <a:lstStyle/>
        <a:p>
          <a:r>
            <a:rPr lang="el-GR"/>
            <a:t>7.  Η Ευρωπαϊκή Συνεταιριστική Εταιρεία</a:t>
          </a:r>
          <a:endParaRPr lang="en-US"/>
        </a:p>
      </dgm:t>
    </dgm:pt>
    <dgm:pt modelId="{5881CA1A-63B1-4BAD-A155-A3EF8296CA6A}" type="parTrans" cxnId="{4A89A416-8A71-4826-BD6D-7C446FC405B1}">
      <dgm:prSet/>
      <dgm:spPr/>
      <dgm:t>
        <a:bodyPr/>
        <a:lstStyle/>
        <a:p>
          <a:endParaRPr lang="el-GR"/>
        </a:p>
      </dgm:t>
    </dgm:pt>
    <dgm:pt modelId="{5AF990E3-8A10-4672-AD89-9EDCF94E576C}" type="sibTrans" cxnId="{4A89A416-8A71-4826-BD6D-7C446FC405B1}">
      <dgm:prSet/>
      <dgm:spPr/>
      <dgm:t>
        <a:bodyPr/>
        <a:lstStyle/>
        <a:p>
          <a:endParaRPr lang="el-GR"/>
        </a:p>
      </dgm:t>
    </dgm:pt>
    <dgm:pt modelId="{4E87D2D7-9FAE-46C0-A6BE-7E240BCE0996}">
      <dgm:prSet/>
      <dgm:spPr/>
      <dgm:t>
        <a:bodyPr/>
        <a:lstStyle/>
        <a:p>
          <a:r>
            <a:rPr lang="el-GR"/>
            <a:t>8.  Τα υποκαταστήματα  και πρακτορεία αλλοδαπής (ΕΕ ή από τρίτες χώρες) και ημεδαπής</a:t>
          </a:r>
          <a:endParaRPr lang="en-US"/>
        </a:p>
      </dgm:t>
    </dgm:pt>
    <dgm:pt modelId="{BF56624D-0422-4CBE-BE05-99F2106D48DE}" type="parTrans" cxnId="{9D00D03B-F54E-4B4F-864F-185814EDAD5A}">
      <dgm:prSet/>
      <dgm:spPr/>
      <dgm:t>
        <a:bodyPr/>
        <a:lstStyle/>
        <a:p>
          <a:endParaRPr lang="el-GR"/>
        </a:p>
      </dgm:t>
    </dgm:pt>
    <dgm:pt modelId="{F6286B88-5644-4B48-9B14-2F054A45B339}" type="sibTrans" cxnId="{9D00D03B-F54E-4B4F-864F-185814EDAD5A}">
      <dgm:prSet/>
      <dgm:spPr/>
      <dgm:t>
        <a:bodyPr/>
        <a:lstStyle/>
        <a:p>
          <a:endParaRPr lang="el-GR"/>
        </a:p>
      </dgm:t>
    </dgm:pt>
    <dgm:pt modelId="{6E7DBF29-9908-4FDD-881D-E2E4894367E7}">
      <dgm:prSet/>
      <dgm:spPr/>
      <dgm:t>
        <a:bodyPr/>
        <a:lstStyle/>
        <a:p>
          <a:r>
            <a:rPr lang="el-GR"/>
            <a:t>5.  Ο Ευρωπαϊκός Όμιλος Οικονομικού Σκοπού</a:t>
          </a:r>
          <a:endParaRPr lang="en-US"/>
        </a:p>
      </dgm:t>
    </dgm:pt>
    <dgm:pt modelId="{52441424-58B5-43E2-9C72-725FD3B7FB05}" type="parTrans" cxnId="{B1BBF344-9460-4F02-8B55-690113892E0C}">
      <dgm:prSet/>
      <dgm:spPr/>
      <dgm:t>
        <a:bodyPr/>
        <a:lstStyle/>
        <a:p>
          <a:endParaRPr lang="el-GR"/>
        </a:p>
      </dgm:t>
    </dgm:pt>
    <dgm:pt modelId="{97C31B34-6A6A-45D9-9993-CAB3C6E4AACC}" type="sibTrans" cxnId="{B1BBF344-9460-4F02-8B55-690113892E0C}">
      <dgm:prSet/>
      <dgm:spPr/>
      <dgm:t>
        <a:bodyPr/>
        <a:lstStyle/>
        <a:p>
          <a:endParaRPr lang="el-GR"/>
        </a:p>
      </dgm:t>
    </dgm:pt>
    <dgm:pt modelId="{28B6C911-8E0A-4F07-9843-CC1952A1F352}">
      <dgm:prSet/>
      <dgm:spPr/>
      <dgm:t>
        <a:bodyPr/>
        <a:lstStyle/>
        <a:p>
          <a:r>
            <a:rPr lang="el-GR"/>
            <a:t>2.   Ο Αστικός Συνεταιρισμός (αλληλοασφαλιστικός, πιστωτικός, οικοδομικός και ενεργειακές κοινότητες)</a:t>
          </a:r>
          <a:endParaRPr lang="en-US"/>
        </a:p>
      </dgm:t>
    </dgm:pt>
    <dgm:pt modelId="{58BA4B93-1785-44DA-9791-5277699209E6}" type="parTrans" cxnId="{0C8AA2F4-2FCC-4314-BC4C-9780E2EC0563}">
      <dgm:prSet/>
      <dgm:spPr/>
      <dgm:t>
        <a:bodyPr/>
        <a:lstStyle/>
        <a:p>
          <a:endParaRPr lang="el-GR"/>
        </a:p>
      </dgm:t>
    </dgm:pt>
    <dgm:pt modelId="{79CB60DF-3464-4043-A265-5DC066F63329}" type="sibTrans" cxnId="{0C8AA2F4-2FCC-4314-BC4C-9780E2EC0563}">
      <dgm:prSet/>
      <dgm:spPr/>
      <dgm:t>
        <a:bodyPr/>
        <a:lstStyle/>
        <a:p>
          <a:endParaRPr lang="el-GR"/>
        </a:p>
      </dgm:t>
    </dgm:pt>
    <dgm:pt modelId="{1D5676AF-6FA7-48D2-B1F8-958C67723CBE}">
      <dgm:prSet/>
      <dgm:spPr/>
      <dgm:t>
        <a:bodyPr/>
        <a:lstStyle/>
        <a:p>
          <a:r>
            <a:rPr lang="el-GR"/>
            <a:t>3.   Η ΚΟΙΣΠΕ, η ΚΟΙΝΣΕΠ και ο  Συνεταιρισμός Εργαζομένων</a:t>
          </a:r>
          <a:endParaRPr lang="en-US"/>
        </a:p>
      </dgm:t>
    </dgm:pt>
    <dgm:pt modelId="{368FA8E2-C49D-4575-BF3A-5566AF4E346C}" type="parTrans" cxnId="{6E6F0283-525A-4EE0-A0D5-CAEB9568F05E}">
      <dgm:prSet/>
      <dgm:spPr/>
      <dgm:t>
        <a:bodyPr/>
        <a:lstStyle/>
        <a:p>
          <a:endParaRPr lang="el-GR"/>
        </a:p>
      </dgm:t>
    </dgm:pt>
    <dgm:pt modelId="{2A2A3523-9A50-44F9-B3F9-5A610DA6DF82}" type="sibTrans" cxnId="{6E6F0283-525A-4EE0-A0D5-CAEB9568F05E}">
      <dgm:prSet/>
      <dgm:spPr/>
      <dgm:t>
        <a:bodyPr/>
        <a:lstStyle/>
        <a:p>
          <a:endParaRPr lang="el-GR"/>
        </a:p>
      </dgm:t>
    </dgm:pt>
    <dgm:pt modelId="{050522E7-1074-44F1-9918-F44A92E4A1EC}">
      <dgm:prSet/>
      <dgm:spPr/>
      <dgm:t>
        <a:bodyPr/>
        <a:lstStyle/>
        <a:p>
          <a:r>
            <a:rPr lang="el-GR"/>
            <a:t>4.   Η Αστική Εταιρεία με οικονομικό σκοπό και νομική προσωπικότητα.</a:t>
          </a:r>
          <a:endParaRPr lang="en-US"/>
        </a:p>
      </dgm:t>
    </dgm:pt>
    <dgm:pt modelId="{15D47E06-E9AB-4AA8-8527-3641832CD668}" type="parTrans" cxnId="{EC6FB027-7726-40B4-94D1-BE3E51FBE8B6}">
      <dgm:prSet/>
      <dgm:spPr/>
      <dgm:t>
        <a:bodyPr/>
        <a:lstStyle/>
        <a:p>
          <a:endParaRPr lang="el-GR"/>
        </a:p>
      </dgm:t>
    </dgm:pt>
    <dgm:pt modelId="{BE4D0FD5-0A09-4302-8BA6-4DDE31C502D1}" type="sibTrans" cxnId="{EC6FB027-7726-40B4-94D1-BE3E51FBE8B6}">
      <dgm:prSet/>
      <dgm:spPr/>
      <dgm:t>
        <a:bodyPr/>
        <a:lstStyle/>
        <a:p>
          <a:endParaRPr lang="el-GR"/>
        </a:p>
      </dgm:t>
    </dgm:pt>
    <dgm:pt modelId="{76CEA3E4-C653-4A45-A654-3BA13620501E}">
      <dgm:prSet/>
      <dgm:spPr/>
      <dgm:t>
        <a:bodyPr/>
        <a:lstStyle/>
        <a:p>
          <a:r>
            <a:rPr lang="el-GR"/>
            <a:t>10. Οι ατομικές επιχειρήσεις</a:t>
          </a:r>
          <a:endParaRPr lang="en-US"/>
        </a:p>
      </dgm:t>
    </dgm:pt>
    <dgm:pt modelId="{1D640B5C-2685-41B2-8B79-AD612550164D}" type="parTrans" cxnId="{8917BD2E-3347-40BA-8604-84FE61A9015D}">
      <dgm:prSet/>
      <dgm:spPr/>
      <dgm:t>
        <a:bodyPr/>
        <a:lstStyle/>
        <a:p>
          <a:endParaRPr lang="el-GR"/>
        </a:p>
      </dgm:t>
    </dgm:pt>
    <dgm:pt modelId="{BCD76ECD-24BA-42D9-A79E-A082AF906456}" type="sibTrans" cxnId="{8917BD2E-3347-40BA-8604-84FE61A9015D}">
      <dgm:prSet/>
      <dgm:spPr/>
      <dgm:t>
        <a:bodyPr/>
        <a:lstStyle/>
        <a:p>
          <a:endParaRPr lang="el-GR"/>
        </a:p>
      </dgm:t>
    </dgm:pt>
    <dgm:pt modelId="{5176CE8E-CB31-43D5-89BB-49A54B21B0A1}">
      <dgm:prSet/>
      <dgm:spPr/>
      <dgm:t>
        <a:bodyPr/>
        <a:lstStyle/>
        <a:p>
          <a:r>
            <a:rPr lang="el-GR"/>
            <a:t>9.  Η Κοινοπραξία άρθρου 293 ν. 4072/2012</a:t>
          </a:r>
          <a:endParaRPr lang="en-US"/>
        </a:p>
      </dgm:t>
    </dgm:pt>
    <dgm:pt modelId="{317966C9-ED1C-4812-96BF-88C47495C6A0}" type="parTrans" cxnId="{C935E3C4-0C60-4186-92DB-56AFCC59E4FE}">
      <dgm:prSet/>
      <dgm:spPr/>
      <dgm:t>
        <a:bodyPr/>
        <a:lstStyle/>
        <a:p>
          <a:endParaRPr lang="el-GR"/>
        </a:p>
      </dgm:t>
    </dgm:pt>
    <dgm:pt modelId="{C2126BA6-5291-4441-8800-774A2436904D}" type="sibTrans" cxnId="{C935E3C4-0C60-4186-92DB-56AFCC59E4FE}">
      <dgm:prSet/>
      <dgm:spPr/>
      <dgm:t>
        <a:bodyPr/>
        <a:lstStyle/>
        <a:p>
          <a:endParaRPr lang="el-GR"/>
        </a:p>
      </dgm:t>
    </dgm:pt>
    <dgm:pt modelId="{8039C639-0500-4D74-8D63-67CCCA7E2D01}" type="pres">
      <dgm:prSet presAssocID="{55B89550-BF1A-4A49-BA1A-8DEDBE2EF15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563F65E8-FD3D-434F-8EA3-37257BB9BAF3}" type="pres">
      <dgm:prSet presAssocID="{AFA995C0-A855-4C8C-94CE-05F478197FD4}" presName="thickLine" presStyleLbl="alignNode1" presStyleIdx="0" presStyleCnt="10"/>
      <dgm:spPr/>
    </dgm:pt>
    <dgm:pt modelId="{35750F3A-BD1D-4D27-B9C9-06DC7575F17E}" type="pres">
      <dgm:prSet presAssocID="{AFA995C0-A855-4C8C-94CE-05F478197FD4}" presName="horz1" presStyleCnt="0"/>
      <dgm:spPr/>
    </dgm:pt>
    <dgm:pt modelId="{B22FE504-D3D1-4EE0-8399-11EEECABB6B6}" type="pres">
      <dgm:prSet presAssocID="{AFA995C0-A855-4C8C-94CE-05F478197FD4}" presName="tx1" presStyleLbl="revTx" presStyleIdx="0" presStyleCnt="10"/>
      <dgm:spPr/>
      <dgm:t>
        <a:bodyPr/>
        <a:lstStyle/>
        <a:p>
          <a:endParaRPr lang="el-GR"/>
        </a:p>
      </dgm:t>
    </dgm:pt>
    <dgm:pt modelId="{18635A24-35C8-4AD6-864B-CB5D6314306A}" type="pres">
      <dgm:prSet presAssocID="{AFA995C0-A855-4C8C-94CE-05F478197FD4}" presName="vert1" presStyleCnt="0"/>
      <dgm:spPr/>
    </dgm:pt>
    <dgm:pt modelId="{9ED27F17-B243-4E13-8A2D-D1A77B7BB6DC}" type="pres">
      <dgm:prSet presAssocID="{28B6C911-8E0A-4F07-9843-CC1952A1F352}" presName="thickLine" presStyleLbl="alignNode1" presStyleIdx="1" presStyleCnt="10"/>
      <dgm:spPr/>
    </dgm:pt>
    <dgm:pt modelId="{8E39C56B-1731-4B66-9A79-69816684E478}" type="pres">
      <dgm:prSet presAssocID="{28B6C911-8E0A-4F07-9843-CC1952A1F352}" presName="horz1" presStyleCnt="0"/>
      <dgm:spPr/>
    </dgm:pt>
    <dgm:pt modelId="{9C7B2828-5D63-43D9-BAA6-2578529E5549}" type="pres">
      <dgm:prSet presAssocID="{28B6C911-8E0A-4F07-9843-CC1952A1F352}" presName="tx1" presStyleLbl="revTx" presStyleIdx="1" presStyleCnt="10"/>
      <dgm:spPr/>
      <dgm:t>
        <a:bodyPr/>
        <a:lstStyle/>
        <a:p>
          <a:endParaRPr lang="el-GR"/>
        </a:p>
      </dgm:t>
    </dgm:pt>
    <dgm:pt modelId="{1DB496F1-D9EC-4113-B817-D9D4A6F9D5AB}" type="pres">
      <dgm:prSet presAssocID="{28B6C911-8E0A-4F07-9843-CC1952A1F352}" presName="vert1" presStyleCnt="0"/>
      <dgm:spPr/>
    </dgm:pt>
    <dgm:pt modelId="{327A44CD-C9EF-45D1-8D7E-BF59B7BEC165}" type="pres">
      <dgm:prSet presAssocID="{1D5676AF-6FA7-48D2-B1F8-958C67723CBE}" presName="thickLine" presStyleLbl="alignNode1" presStyleIdx="2" presStyleCnt="10"/>
      <dgm:spPr/>
    </dgm:pt>
    <dgm:pt modelId="{352AE616-BBFF-4736-89E2-185E12AB5238}" type="pres">
      <dgm:prSet presAssocID="{1D5676AF-6FA7-48D2-B1F8-958C67723CBE}" presName="horz1" presStyleCnt="0"/>
      <dgm:spPr/>
    </dgm:pt>
    <dgm:pt modelId="{1F817812-EA42-4DF5-B59F-63A54B511EC9}" type="pres">
      <dgm:prSet presAssocID="{1D5676AF-6FA7-48D2-B1F8-958C67723CBE}" presName="tx1" presStyleLbl="revTx" presStyleIdx="2" presStyleCnt="10"/>
      <dgm:spPr/>
      <dgm:t>
        <a:bodyPr/>
        <a:lstStyle/>
        <a:p>
          <a:endParaRPr lang="el-GR"/>
        </a:p>
      </dgm:t>
    </dgm:pt>
    <dgm:pt modelId="{B414CE45-9BD8-4AA0-A23C-D034DA17E730}" type="pres">
      <dgm:prSet presAssocID="{1D5676AF-6FA7-48D2-B1F8-958C67723CBE}" presName="vert1" presStyleCnt="0"/>
      <dgm:spPr/>
    </dgm:pt>
    <dgm:pt modelId="{934046A1-CC5F-4C9D-BD6D-F657F47AD898}" type="pres">
      <dgm:prSet presAssocID="{050522E7-1074-44F1-9918-F44A92E4A1EC}" presName="thickLine" presStyleLbl="alignNode1" presStyleIdx="3" presStyleCnt="10"/>
      <dgm:spPr/>
    </dgm:pt>
    <dgm:pt modelId="{AB47787C-4C36-4D3F-9CA0-AAA755125753}" type="pres">
      <dgm:prSet presAssocID="{050522E7-1074-44F1-9918-F44A92E4A1EC}" presName="horz1" presStyleCnt="0"/>
      <dgm:spPr/>
    </dgm:pt>
    <dgm:pt modelId="{F1E39098-DF31-4CBF-90BE-8EEB0166FC0C}" type="pres">
      <dgm:prSet presAssocID="{050522E7-1074-44F1-9918-F44A92E4A1EC}" presName="tx1" presStyleLbl="revTx" presStyleIdx="3" presStyleCnt="10"/>
      <dgm:spPr/>
      <dgm:t>
        <a:bodyPr/>
        <a:lstStyle/>
        <a:p>
          <a:endParaRPr lang="el-GR"/>
        </a:p>
      </dgm:t>
    </dgm:pt>
    <dgm:pt modelId="{76B9CA9B-F718-4E82-B8B6-987ACBA29572}" type="pres">
      <dgm:prSet presAssocID="{050522E7-1074-44F1-9918-F44A92E4A1EC}" presName="vert1" presStyleCnt="0"/>
      <dgm:spPr/>
    </dgm:pt>
    <dgm:pt modelId="{8291C622-44BE-4ACA-9EC5-5ED1EE760913}" type="pres">
      <dgm:prSet presAssocID="{6E7DBF29-9908-4FDD-881D-E2E4894367E7}" presName="thickLine" presStyleLbl="alignNode1" presStyleIdx="4" presStyleCnt="10"/>
      <dgm:spPr/>
    </dgm:pt>
    <dgm:pt modelId="{C5F5A032-53AF-4E75-8563-69D23B56B409}" type="pres">
      <dgm:prSet presAssocID="{6E7DBF29-9908-4FDD-881D-E2E4894367E7}" presName="horz1" presStyleCnt="0"/>
      <dgm:spPr/>
    </dgm:pt>
    <dgm:pt modelId="{B3C9A285-3EE2-4B63-BAC7-ACAD8A91B600}" type="pres">
      <dgm:prSet presAssocID="{6E7DBF29-9908-4FDD-881D-E2E4894367E7}" presName="tx1" presStyleLbl="revTx" presStyleIdx="4" presStyleCnt="10"/>
      <dgm:spPr/>
      <dgm:t>
        <a:bodyPr/>
        <a:lstStyle/>
        <a:p>
          <a:endParaRPr lang="el-GR"/>
        </a:p>
      </dgm:t>
    </dgm:pt>
    <dgm:pt modelId="{50DAFC23-719B-4381-8692-2532DA74095F}" type="pres">
      <dgm:prSet presAssocID="{6E7DBF29-9908-4FDD-881D-E2E4894367E7}" presName="vert1" presStyleCnt="0"/>
      <dgm:spPr/>
    </dgm:pt>
    <dgm:pt modelId="{393DBDB4-025E-401C-ABE9-0D6A2550B2F0}" type="pres">
      <dgm:prSet presAssocID="{5E1A62CD-CC98-4ACF-AB2A-646CDD4533BA}" presName="thickLine" presStyleLbl="alignNode1" presStyleIdx="5" presStyleCnt="10"/>
      <dgm:spPr/>
    </dgm:pt>
    <dgm:pt modelId="{0E9DF4CF-0F06-4BF6-A741-8C99642DA65D}" type="pres">
      <dgm:prSet presAssocID="{5E1A62CD-CC98-4ACF-AB2A-646CDD4533BA}" presName="horz1" presStyleCnt="0"/>
      <dgm:spPr/>
    </dgm:pt>
    <dgm:pt modelId="{A359F4D8-DA3A-4858-BD63-A98B697D5F10}" type="pres">
      <dgm:prSet presAssocID="{5E1A62CD-CC98-4ACF-AB2A-646CDD4533BA}" presName="tx1" presStyleLbl="revTx" presStyleIdx="5" presStyleCnt="10"/>
      <dgm:spPr/>
      <dgm:t>
        <a:bodyPr/>
        <a:lstStyle/>
        <a:p>
          <a:endParaRPr lang="el-GR"/>
        </a:p>
      </dgm:t>
    </dgm:pt>
    <dgm:pt modelId="{E325A90C-C5C6-4C25-B6D9-4D1A8990F874}" type="pres">
      <dgm:prSet presAssocID="{5E1A62CD-CC98-4ACF-AB2A-646CDD4533BA}" presName="vert1" presStyleCnt="0"/>
      <dgm:spPr/>
    </dgm:pt>
    <dgm:pt modelId="{41782495-2331-426A-9C7E-91462ACA6C29}" type="pres">
      <dgm:prSet presAssocID="{41121C11-4C7D-411B-B3EA-2555E48687AA}" presName="thickLine" presStyleLbl="alignNode1" presStyleIdx="6" presStyleCnt="10"/>
      <dgm:spPr/>
    </dgm:pt>
    <dgm:pt modelId="{B0ECC17E-A6C3-478B-9AA5-D31D59D87073}" type="pres">
      <dgm:prSet presAssocID="{41121C11-4C7D-411B-B3EA-2555E48687AA}" presName="horz1" presStyleCnt="0"/>
      <dgm:spPr/>
    </dgm:pt>
    <dgm:pt modelId="{6473078F-6052-4DD2-8DC2-850CE2FC4250}" type="pres">
      <dgm:prSet presAssocID="{41121C11-4C7D-411B-B3EA-2555E48687AA}" presName="tx1" presStyleLbl="revTx" presStyleIdx="6" presStyleCnt="10"/>
      <dgm:spPr/>
      <dgm:t>
        <a:bodyPr/>
        <a:lstStyle/>
        <a:p>
          <a:endParaRPr lang="el-GR"/>
        </a:p>
      </dgm:t>
    </dgm:pt>
    <dgm:pt modelId="{41A851DB-933C-4274-9F34-D941A63C29E3}" type="pres">
      <dgm:prSet presAssocID="{41121C11-4C7D-411B-B3EA-2555E48687AA}" presName="vert1" presStyleCnt="0"/>
      <dgm:spPr/>
    </dgm:pt>
    <dgm:pt modelId="{02DA1504-79FF-40FB-9A6B-9A6D3ED6A8D3}" type="pres">
      <dgm:prSet presAssocID="{4E87D2D7-9FAE-46C0-A6BE-7E240BCE0996}" presName="thickLine" presStyleLbl="alignNode1" presStyleIdx="7" presStyleCnt="10"/>
      <dgm:spPr/>
    </dgm:pt>
    <dgm:pt modelId="{1AF0CF97-50D8-42F3-85A6-6E005F8DD4A4}" type="pres">
      <dgm:prSet presAssocID="{4E87D2D7-9FAE-46C0-A6BE-7E240BCE0996}" presName="horz1" presStyleCnt="0"/>
      <dgm:spPr/>
    </dgm:pt>
    <dgm:pt modelId="{8EC2CC76-11AA-4496-A3CF-E07B83331F3B}" type="pres">
      <dgm:prSet presAssocID="{4E87D2D7-9FAE-46C0-A6BE-7E240BCE0996}" presName="tx1" presStyleLbl="revTx" presStyleIdx="7" presStyleCnt="10"/>
      <dgm:spPr/>
      <dgm:t>
        <a:bodyPr/>
        <a:lstStyle/>
        <a:p>
          <a:endParaRPr lang="el-GR"/>
        </a:p>
      </dgm:t>
    </dgm:pt>
    <dgm:pt modelId="{83A9B969-DE7A-4C24-A8BF-AF78C264F488}" type="pres">
      <dgm:prSet presAssocID="{4E87D2D7-9FAE-46C0-A6BE-7E240BCE0996}" presName="vert1" presStyleCnt="0"/>
      <dgm:spPr/>
    </dgm:pt>
    <dgm:pt modelId="{3150A633-3BF9-4604-8EBD-C1E51D555763}" type="pres">
      <dgm:prSet presAssocID="{5176CE8E-CB31-43D5-89BB-49A54B21B0A1}" presName="thickLine" presStyleLbl="alignNode1" presStyleIdx="8" presStyleCnt="10"/>
      <dgm:spPr/>
    </dgm:pt>
    <dgm:pt modelId="{F4C7353A-F8C8-4A16-9D86-088C4DDFC684}" type="pres">
      <dgm:prSet presAssocID="{5176CE8E-CB31-43D5-89BB-49A54B21B0A1}" presName="horz1" presStyleCnt="0"/>
      <dgm:spPr/>
    </dgm:pt>
    <dgm:pt modelId="{7599DCB5-0E9E-40C6-BE67-0D4C88CEAC10}" type="pres">
      <dgm:prSet presAssocID="{5176CE8E-CB31-43D5-89BB-49A54B21B0A1}" presName="tx1" presStyleLbl="revTx" presStyleIdx="8" presStyleCnt="10"/>
      <dgm:spPr/>
      <dgm:t>
        <a:bodyPr/>
        <a:lstStyle/>
        <a:p>
          <a:endParaRPr lang="el-GR"/>
        </a:p>
      </dgm:t>
    </dgm:pt>
    <dgm:pt modelId="{89DA7460-EE25-41AF-8FAC-2FBFF65D9154}" type="pres">
      <dgm:prSet presAssocID="{5176CE8E-CB31-43D5-89BB-49A54B21B0A1}" presName="vert1" presStyleCnt="0"/>
      <dgm:spPr/>
    </dgm:pt>
    <dgm:pt modelId="{B992C923-9DE2-4040-B799-92B9C3C0DCBF}" type="pres">
      <dgm:prSet presAssocID="{76CEA3E4-C653-4A45-A654-3BA13620501E}" presName="thickLine" presStyleLbl="alignNode1" presStyleIdx="9" presStyleCnt="10"/>
      <dgm:spPr/>
    </dgm:pt>
    <dgm:pt modelId="{08AEF2A1-E1B9-46AD-9AE0-939FA9F5002C}" type="pres">
      <dgm:prSet presAssocID="{76CEA3E4-C653-4A45-A654-3BA13620501E}" presName="horz1" presStyleCnt="0"/>
      <dgm:spPr/>
    </dgm:pt>
    <dgm:pt modelId="{0AF0EC79-0261-4CEB-A6D3-765F8C992C64}" type="pres">
      <dgm:prSet presAssocID="{76CEA3E4-C653-4A45-A654-3BA13620501E}" presName="tx1" presStyleLbl="revTx" presStyleIdx="9" presStyleCnt="10"/>
      <dgm:spPr/>
      <dgm:t>
        <a:bodyPr/>
        <a:lstStyle/>
        <a:p>
          <a:endParaRPr lang="el-GR"/>
        </a:p>
      </dgm:t>
    </dgm:pt>
    <dgm:pt modelId="{D1A5921D-13D2-408D-B4BC-C9A053D5A900}" type="pres">
      <dgm:prSet presAssocID="{76CEA3E4-C653-4A45-A654-3BA13620501E}" presName="vert1" presStyleCnt="0"/>
      <dgm:spPr/>
    </dgm:pt>
  </dgm:ptLst>
  <dgm:cxnLst>
    <dgm:cxn modelId="{9D00D03B-F54E-4B4F-864F-185814EDAD5A}" srcId="{55B89550-BF1A-4A49-BA1A-8DEDBE2EF150}" destId="{4E87D2D7-9FAE-46C0-A6BE-7E240BCE0996}" srcOrd="7" destOrd="0" parTransId="{BF56624D-0422-4CBE-BE05-99F2106D48DE}" sibTransId="{F6286B88-5644-4B48-9B14-2F054A45B339}"/>
    <dgm:cxn modelId="{46E2791B-D295-411F-B943-0972A13DA50E}" type="presOf" srcId="{AFA995C0-A855-4C8C-94CE-05F478197FD4}" destId="{B22FE504-D3D1-4EE0-8399-11EEECABB6B6}" srcOrd="0" destOrd="0" presId="urn:microsoft.com/office/officeart/2008/layout/LinedList"/>
    <dgm:cxn modelId="{6FCC2D86-B22D-4630-B34A-38F1C4F49513}" type="presOf" srcId="{76CEA3E4-C653-4A45-A654-3BA13620501E}" destId="{0AF0EC79-0261-4CEB-A6D3-765F8C992C64}" srcOrd="0" destOrd="0" presId="urn:microsoft.com/office/officeart/2008/layout/LinedList"/>
    <dgm:cxn modelId="{3345197C-5605-41A9-9F9F-041D7D9AB0B4}" type="presOf" srcId="{1D5676AF-6FA7-48D2-B1F8-958C67723CBE}" destId="{1F817812-EA42-4DF5-B59F-63A54B511EC9}" srcOrd="0" destOrd="0" presId="urn:microsoft.com/office/officeart/2008/layout/LinedList"/>
    <dgm:cxn modelId="{DA17A076-8A64-4ABA-8436-7BE631746C49}" srcId="{55B89550-BF1A-4A49-BA1A-8DEDBE2EF150}" destId="{5E1A62CD-CC98-4ACF-AB2A-646CDD4533BA}" srcOrd="5" destOrd="0" parTransId="{9AD27C3B-8DE7-4C67-91B7-76405C0E0B9F}" sibTransId="{E4C875A4-8D98-472E-9128-F337E8C52125}"/>
    <dgm:cxn modelId="{1B7C79F8-AB36-4015-A752-2AD1C7BE2AB8}" type="presOf" srcId="{55B89550-BF1A-4A49-BA1A-8DEDBE2EF150}" destId="{8039C639-0500-4D74-8D63-67CCCA7E2D01}" srcOrd="0" destOrd="0" presId="urn:microsoft.com/office/officeart/2008/layout/LinedList"/>
    <dgm:cxn modelId="{8917BD2E-3347-40BA-8604-84FE61A9015D}" srcId="{55B89550-BF1A-4A49-BA1A-8DEDBE2EF150}" destId="{76CEA3E4-C653-4A45-A654-3BA13620501E}" srcOrd="9" destOrd="0" parTransId="{1D640B5C-2685-41B2-8B79-AD612550164D}" sibTransId="{BCD76ECD-24BA-42D9-A79E-A082AF906456}"/>
    <dgm:cxn modelId="{4A89A416-8A71-4826-BD6D-7C446FC405B1}" srcId="{55B89550-BF1A-4A49-BA1A-8DEDBE2EF150}" destId="{41121C11-4C7D-411B-B3EA-2555E48687AA}" srcOrd="6" destOrd="0" parTransId="{5881CA1A-63B1-4BAD-A155-A3EF8296CA6A}" sibTransId="{5AF990E3-8A10-4672-AD89-9EDCF94E576C}"/>
    <dgm:cxn modelId="{DE1BAB58-1A43-413D-AE00-DBC508CCA2DC}" type="presOf" srcId="{28B6C911-8E0A-4F07-9843-CC1952A1F352}" destId="{9C7B2828-5D63-43D9-BAA6-2578529E5549}" srcOrd="0" destOrd="0" presId="urn:microsoft.com/office/officeart/2008/layout/LinedList"/>
    <dgm:cxn modelId="{73F7B838-E39E-4366-8352-7536B2DB30AD}" type="presOf" srcId="{6E7DBF29-9908-4FDD-881D-E2E4894367E7}" destId="{B3C9A285-3EE2-4B63-BAC7-ACAD8A91B600}" srcOrd="0" destOrd="0" presId="urn:microsoft.com/office/officeart/2008/layout/LinedList"/>
    <dgm:cxn modelId="{078BCFD6-24D0-4E60-ACC5-451512F9A649}" type="presOf" srcId="{41121C11-4C7D-411B-B3EA-2555E48687AA}" destId="{6473078F-6052-4DD2-8DC2-850CE2FC4250}" srcOrd="0" destOrd="0" presId="urn:microsoft.com/office/officeart/2008/layout/LinedList"/>
    <dgm:cxn modelId="{EC6FB027-7726-40B4-94D1-BE3E51FBE8B6}" srcId="{55B89550-BF1A-4A49-BA1A-8DEDBE2EF150}" destId="{050522E7-1074-44F1-9918-F44A92E4A1EC}" srcOrd="3" destOrd="0" parTransId="{15D47E06-E9AB-4AA8-8527-3641832CD668}" sibTransId="{BE4D0FD5-0A09-4302-8BA6-4DDE31C502D1}"/>
    <dgm:cxn modelId="{B1BBF344-9460-4F02-8B55-690113892E0C}" srcId="{55B89550-BF1A-4A49-BA1A-8DEDBE2EF150}" destId="{6E7DBF29-9908-4FDD-881D-E2E4894367E7}" srcOrd="4" destOrd="0" parTransId="{52441424-58B5-43E2-9C72-725FD3B7FB05}" sibTransId="{97C31B34-6A6A-45D9-9993-CAB3C6E4AACC}"/>
    <dgm:cxn modelId="{0C8AA2F4-2FCC-4314-BC4C-9780E2EC0563}" srcId="{55B89550-BF1A-4A49-BA1A-8DEDBE2EF150}" destId="{28B6C911-8E0A-4F07-9843-CC1952A1F352}" srcOrd="1" destOrd="0" parTransId="{58BA4B93-1785-44DA-9791-5277699209E6}" sibTransId="{79CB60DF-3464-4043-A265-5DC066F63329}"/>
    <dgm:cxn modelId="{E44EAB7B-A132-4D09-8DAB-5C4E47AE22E9}" srcId="{55B89550-BF1A-4A49-BA1A-8DEDBE2EF150}" destId="{AFA995C0-A855-4C8C-94CE-05F478197FD4}" srcOrd="0" destOrd="0" parTransId="{E89A719D-265F-4D58-9620-24EF6E02D62A}" sibTransId="{4CBC8056-7137-461D-9B35-971B9ED8ACB4}"/>
    <dgm:cxn modelId="{FBC0EA60-F978-4EE2-A7D6-D093DF262611}" type="presOf" srcId="{4E87D2D7-9FAE-46C0-A6BE-7E240BCE0996}" destId="{8EC2CC76-11AA-4496-A3CF-E07B83331F3B}" srcOrd="0" destOrd="0" presId="urn:microsoft.com/office/officeart/2008/layout/LinedList"/>
    <dgm:cxn modelId="{C935E3C4-0C60-4186-92DB-56AFCC59E4FE}" srcId="{55B89550-BF1A-4A49-BA1A-8DEDBE2EF150}" destId="{5176CE8E-CB31-43D5-89BB-49A54B21B0A1}" srcOrd="8" destOrd="0" parTransId="{317966C9-ED1C-4812-96BF-88C47495C6A0}" sibTransId="{C2126BA6-5291-4441-8800-774A2436904D}"/>
    <dgm:cxn modelId="{6BA6A7D2-BD0C-40C6-A0FD-87C0DCE9258B}" type="presOf" srcId="{5176CE8E-CB31-43D5-89BB-49A54B21B0A1}" destId="{7599DCB5-0E9E-40C6-BE67-0D4C88CEAC10}" srcOrd="0" destOrd="0" presId="urn:microsoft.com/office/officeart/2008/layout/LinedList"/>
    <dgm:cxn modelId="{46ABB034-C895-4AEC-B336-EA306C30419B}" type="presOf" srcId="{050522E7-1074-44F1-9918-F44A92E4A1EC}" destId="{F1E39098-DF31-4CBF-90BE-8EEB0166FC0C}" srcOrd="0" destOrd="0" presId="urn:microsoft.com/office/officeart/2008/layout/LinedList"/>
    <dgm:cxn modelId="{6A30D775-E02C-44B7-A71A-76DAAEE47BC5}" type="presOf" srcId="{5E1A62CD-CC98-4ACF-AB2A-646CDD4533BA}" destId="{A359F4D8-DA3A-4858-BD63-A98B697D5F10}" srcOrd="0" destOrd="0" presId="urn:microsoft.com/office/officeart/2008/layout/LinedList"/>
    <dgm:cxn modelId="{6E6F0283-525A-4EE0-A0D5-CAEB9568F05E}" srcId="{55B89550-BF1A-4A49-BA1A-8DEDBE2EF150}" destId="{1D5676AF-6FA7-48D2-B1F8-958C67723CBE}" srcOrd="2" destOrd="0" parTransId="{368FA8E2-C49D-4575-BF3A-5566AF4E346C}" sibTransId="{2A2A3523-9A50-44F9-B3F9-5A610DA6DF82}"/>
    <dgm:cxn modelId="{C4C95E19-C313-45C3-841D-F3E8928F687C}" type="presParOf" srcId="{8039C639-0500-4D74-8D63-67CCCA7E2D01}" destId="{563F65E8-FD3D-434F-8EA3-37257BB9BAF3}" srcOrd="0" destOrd="0" presId="urn:microsoft.com/office/officeart/2008/layout/LinedList"/>
    <dgm:cxn modelId="{42C9BA35-1A24-4B16-A831-B048628E122F}" type="presParOf" srcId="{8039C639-0500-4D74-8D63-67CCCA7E2D01}" destId="{35750F3A-BD1D-4D27-B9C9-06DC7575F17E}" srcOrd="1" destOrd="0" presId="urn:microsoft.com/office/officeart/2008/layout/LinedList"/>
    <dgm:cxn modelId="{4D3910B0-664C-47A0-813D-3F268321DE1E}" type="presParOf" srcId="{35750F3A-BD1D-4D27-B9C9-06DC7575F17E}" destId="{B22FE504-D3D1-4EE0-8399-11EEECABB6B6}" srcOrd="0" destOrd="0" presId="urn:microsoft.com/office/officeart/2008/layout/LinedList"/>
    <dgm:cxn modelId="{1EC3AA64-B324-41A9-AF03-17C44FC78F76}" type="presParOf" srcId="{35750F3A-BD1D-4D27-B9C9-06DC7575F17E}" destId="{18635A24-35C8-4AD6-864B-CB5D6314306A}" srcOrd="1" destOrd="0" presId="urn:microsoft.com/office/officeart/2008/layout/LinedList"/>
    <dgm:cxn modelId="{A9B84D9B-FC07-42A8-9CE6-7310C1FAD686}" type="presParOf" srcId="{8039C639-0500-4D74-8D63-67CCCA7E2D01}" destId="{9ED27F17-B243-4E13-8A2D-D1A77B7BB6DC}" srcOrd="2" destOrd="0" presId="urn:microsoft.com/office/officeart/2008/layout/LinedList"/>
    <dgm:cxn modelId="{CC87F8CA-5939-4D1A-8005-5B9B267ED32C}" type="presParOf" srcId="{8039C639-0500-4D74-8D63-67CCCA7E2D01}" destId="{8E39C56B-1731-4B66-9A79-69816684E478}" srcOrd="3" destOrd="0" presId="urn:microsoft.com/office/officeart/2008/layout/LinedList"/>
    <dgm:cxn modelId="{459D524A-229C-4903-BD6A-10835691489F}" type="presParOf" srcId="{8E39C56B-1731-4B66-9A79-69816684E478}" destId="{9C7B2828-5D63-43D9-BAA6-2578529E5549}" srcOrd="0" destOrd="0" presId="urn:microsoft.com/office/officeart/2008/layout/LinedList"/>
    <dgm:cxn modelId="{A21566C8-E71D-448E-B6C9-8E37B9D1C499}" type="presParOf" srcId="{8E39C56B-1731-4B66-9A79-69816684E478}" destId="{1DB496F1-D9EC-4113-B817-D9D4A6F9D5AB}" srcOrd="1" destOrd="0" presId="urn:microsoft.com/office/officeart/2008/layout/LinedList"/>
    <dgm:cxn modelId="{F79BA677-5376-4669-8C06-236A05C3259B}" type="presParOf" srcId="{8039C639-0500-4D74-8D63-67CCCA7E2D01}" destId="{327A44CD-C9EF-45D1-8D7E-BF59B7BEC165}" srcOrd="4" destOrd="0" presId="urn:microsoft.com/office/officeart/2008/layout/LinedList"/>
    <dgm:cxn modelId="{1FE6881A-26D1-4084-BBEE-2DDB3AFEF6C8}" type="presParOf" srcId="{8039C639-0500-4D74-8D63-67CCCA7E2D01}" destId="{352AE616-BBFF-4736-89E2-185E12AB5238}" srcOrd="5" destOrd="0" presId="urn:microsoft.com/office/officeart/2008/layout/LinedList"/>
    <dgm:cxn modelId="{0147100E-B21A-4037-BBBF-8F2B678C974E}" type="presParOf" srcId="{352AE616-BBFF-4736-89E2-185E12AB5238}" destId="{1F817812-EA42-4DF5-B59F-63A54B511EC9}" srcOrd="0" destOrd="0" presId="urn:microsoft.com/office/officeart/2008/layout/LinedList"/>
    <dgm:cxn modelId="{EC642416-9665-4C6E-BDCD-D33BB86BE072}" type="presParOf" srcId="{352AE616-BBFF-4736-89E2-185E12AB5238}" destId="{B414CE45-9BD8-4AA0-A23C-D034DA17E730}" srcOrd="1" destOrd="0" presId="urn:microsoft.com/office/officeart/2008/layout/LinedList"/>
    <dgm:cxn modelId="{06FF91D4-E963-4D9E-9E38-997257595F28}" type="presParOf" srcId="{8039C639-0500-4D74-8D63-67CCCA7E2D01}" destId="{934046A1-CC5F-4C9D-BD6D-F657F47AD898}" srcOrd="6" destOrd="0" presId="urn:microsoft.com/office/officeart/2008/layout/LinedList"/>
    <dgm:cxn modelId="{CB893751-395F-450A-9662-C8265DF139D9}" type="presParOf" srcId="{8039C639-0500-4D74-8D63-67CCCA7E2D01}" destId="{AB47787C-4C36-4D3F-9CA0-AAA755125753}" srcOrd="7" destOrd="0" presId="urn:microsoft.com/office/officeart/2008/layout/LinedList"/>
    <dgm:cxn modelId="{4CC5F323-1618-4F5F-9022-A11184F48EB9}" type="presParOf" srcId="{AB47787C-4C36-4D3F-9CA0-AAA755125753}" destId="{F1E39098-DF31-4CBF-90BE-8EEB0166FC0C}" srcOrd="0" destOrd="0" presId="urn:microsoft.com/office/officeart/2008/layout/LinedList"/>
    <dgm:cxn modelId="{445A4EB0-3874-444F-91C1-6EEAFC122349}" type="presParOf" srcId="{AB47787C-4C36-4D3F-9CA0-AAA755125753}" destId="{76B9CA9B-F718-4E82-B8B6-987ACBA29572}" srcOrd="1" destOrd="0" presId="urn:microsoft.com/office/officeart/2008/layout/LinedList"/>
    <dgm:cxn modelId="{718A9C08-3258-444D-B393-A251F82A0D24}" type="presParOf" srcId="{8039C639-0500-4D74-8D63-67CCCA7E2D01}" destId="{8291C622-44BE-4ACA-9EC5-5ED1EE760913}" srcOrd="8" destOrd="0" presId="urn:microsoft.com/office/officeart/2008/layout/LinedList"/>
    <dgm:cxn modelId="{B090AE53-AEE3-4C7F-BFB5-47A1A71C018F}" type="presParOf" srcId="{8039C639-0500-4D74-8D63-67CCCA7E2D01}" destId="{C5F5A032-53AF-4E75-8563-69D23B56B409}" srcOrd="9" destOrd="0" presId="urn:microsoft.com/office/officeart/2008/layout/LinedList"/>
    <dgm:cxn modelId="{4F50E533-02B6-4F82-8CB0-57BE836C1371}" type="presParOf" srcId="{C5F5A032-53AF-4E75-8563-69D23B56B409}" destId="{B3C9A285-3EE2-4B63-BAC7-ACAD8A91B600}" srcOrd="0" destOrd="0" presId="urn:microsoft.com/office/officeart/2008/layout/LinedList"/>
    <dgm:cxn modelId="{970B7501-5B92-4660-ABE7-53E6EF681CEA}" type="presParOf" srcId="{C5F5A032-53AF-4E75-8563-69D23B56B409}" destId="{50DAFC23-719B-4381-8692-2532DA74095F}" srcOrd="1" destOrd="0" presId="urn:microsoft.com/office/officeart/2008/layout/LinedList"/>
    <dgm:cxn modelId="{D1ADB168-680C-4754-855B-64A7488244CD}" type="presParOf" srcId="{8039C639-0500-4D74-8D63-67CCCA7E2D01}" destId="{393DBDB4-025E-401C-ABE9-0D6A2550B2F0}" srcOrd="10" destOrd="0" presId="urn:microsoft.com/office/officeart/2008/layout/LinedList"/>
    <dgm:cxn modelId="{6303D07B-99EC-421D-91E5-FC613B37D879}" type="presParOf" srcId="{8039C639-0500-4D74-8D63-67CCCA7E2D01}" destId="{0E9DF4CF-0F06-4BF6-A741-8C99642DA65D}" srcOrd="11" destOrd="0" presId="urn:microsoft.com/office/officeart/2008/layout/LinedList"/>
    <dgm:cxn modelId="{0ADA75BE-7A82-4AC6-89FA-C3D3FC6FA9E4}" type="presParOf" srcId="{0E9DF4CF-0F06-4BF6-A741-8C99642DA65D}" destId="{A359F4D8-DA3A-4858-BD63-A98B697D5F10}" srcOrd="0" destOrd="0" presId="urn:microsoft.com/office/officeart/2008/layout/LinedList"/>
    <dgm:cxn modelId="{23A9B7BB-DFFD-454D-953E-E44AE6718408}" type="presParOf" srcId="{0E9DF4CF-0F06-4BF6-A741-8C99642DA65D}" destId="{E325A90C-C5C6-4C25-B6D9-4D1A8990F874}" srcOrd="1" destOrd="0" presId="urn:microsoft.com/office/officeart/2008/layout/LinedList"/>
    <dgm:cxn modelId="{CDC05392-7B0D-4BAC-B35C-6F57E2057096}" type="presParOf" srcId="{8039C639-0500-4D74-8D63-67CCCA7E2D01}" destId="{41782495-2331-426A-9C7E-91462ACA6C29}" srcOrd="12" destOrd="0" presId="urn:microsoft.com/office/officeart/2008/layout/LinedList"/>
    <dgm:cxn modelId="{83C87FBD-76A1-4794-AD8F-36B1744A517D}" type="presParOf" srcId="{8039C639-0500-4D74-8D63-67CCCA7E2D01}" destId="{B0ECC17E-A6C3-478B-9AA5-D31D59D87073}" srcOrd="13" destOrd="0" presId="urn:microsoft.com/office/officeart/2008/layout/LinedList"/>
    <dgm:cxn modelId="{1DEBF9B7-3CAF-430C-8F6C-A145FE40F932}" type="presParOf" srcId="{B0ECC17E-A6C3-478B-9AA5-D31D59D87073}" destId="{6473078F-6052-4DD2-8DC2-850CE2FC4250}" srcOrd="0" destOrd="0" presId="urn:microsoft.com/office/officeart/2008/layout/LinedList"/>
    <dgm:cxn modelId="{3B613F0B-02CF-43F1-BB15-042A0ADBF7D4}" type="presParOf" srcId="{B0ECC17E-A6C3-478B-9AA5-D31D59D87073}" destId="{41A851DB-933C-4274-9F34-D941A63C29E3}" srcOrd="1" destOrd="0" presId="urn:microsoft.com/office/officeart/2008/layout/LinedList"/>
    <dgm:cxn modelId="{D94A1535-C0F6-49C2-A4A3-76781AA408F3}" type="presParOf" srcId="{8039C639-0500-4D74-8D63-67CCCA7E2D01}" destId="{02DA1504-79FF-40FB-9A6B-9A6D3ED6A8D3}" srcOrd="14" destOrd="0" presId="urn:microsoft.com/office/officeart/2008/layout/LinedList"/>
    <dgm:cxn modelId="{BF15A302-DA70-4881-8307-71AFE1E7CC9F}" type="presParOf" srcId="{8039C639-0500-4D74-8D63-67CCCA7E2D01}" destId="{1AF0CF97-50D8-42F3-85A6-6E005F8DD4A4}" srcOrd="15" destOrd="0" presId="urn:microsoft.com/office/officeart/2008/layout/LinedList"/>
    <dgm:cxn modelId="{3F7E63B3-061E-416F-86AE-B565B17A36A6}" type="presParOf" srcId="{1AF0CF97-50D8-42F3-85A6-6E005F8DD4A4}" destId="{8EC2CC76-11AA-4496-A3CF-E07B83331F3B}" srcOrd="0" destOrd="0" presId="urn:microsoft.com/office/officeart/2008/layout/LinedList"/>
    <dgm:cxn modelId="{4B986ACB-0EE7-4FC2-9809-AD0DE49234D4}" type="presParOf" srcId="{1AF0CF97-50D8-42F3-85A6-6E005F8DD4A4}" destId="{83A9B969-DE7A-4C24-A8BF-AF78C264F488}" srcOrd="1" destOrd="0" presId="urn:microsoft.com/office/officeart/2008/layout/LinedList"/>
    <dgm:cxn modelId="{C1A8324C-0D7E-48E5-BA04-52116EF8D275}" type="presParOf" srcId="{8039C639-0500-4D74-8D63-67CCCA7E2D01}" destId="{3150A633-3BF9-4604-8EBD-C1E51D555763}" srcOrd="16" destOrd="0" presId="urn:microsoft.com/office/officeart/2008/layout/LinedList"/>
    <dgm:cxn modelId="{287EC1E5-06EA-44A8-A353-6B1930C97579}" type="presParOf" srcId="{8039C639-0500-4D74-8D63-67CCCA7E2D01}" destId="{F4C7353A-F8C8-4A16-9D86-088C4DDFC684}" srcOrd="17" destOrd="0" presId="urn:microsoft.com/office/officeart/2008/layout/LinedList"/>
    <dgm:cxn modelId="{C02E54CE-F772-4A5D-A565-BABBFF52934C}" type="presParOf" srcId="{F4C7353A-F8C8-4A16-9D86-088C4DDFC684}" destId="{7599DCB5-0E9E-40C6-BE67-0D4C88CEAC10}" srcOrd="0" destOrd="0" presId="urn:microsoft.com/office/officeart/2008/layout/LinedList"/>
    <dgm:cxn modelId="{289E0547-9B28-4B7B-BA72-7311F5A35261}" type="presParOf" srcId="{F4C7353A-F8C8-4A16-9D86-088C4DDFC684}" destId="{89DA7460-EE25-41AF-8FAC-2FBFF65D9154}" srcOrd="1" destOrd="0" presId="urn:microsoft.com/office/officeart/2008/layout/LinedList"/>
    <dgm:cxn modelId="{86A76E6E-F193-43AE-84C9-07A1D3755319}" type="presParOf" srcId="{8039C639-0500-4D74-8D63-67CCCA7E2D01}" destId="{B992C923-9DE2-4040-B799-92B9C3C0DCBF}" srcOrd="18" destOrd="0" presId="urn:microsoft.com/office/officeart/2008/layout/LinedList"/>
    <dgm:cxn modelId="{5B4A3975-F3B9-481B-92DD-121D9A693565}" type="presParOf" srcId="{8039C639-0500-4D74-8D63-67CCCA7E2D01}" destId="{08AEF2A1-E1B9-46AD-9AE0-939FA9F5002C}" srcOrd="19" destOrd="0" presId="urn:microsoft.com/office/officeart/2008/layout/LinedList"/>
    <dgm:cxn modelId="{B549FABC-3EF4-4096-90EB-169CD3524C2F}" type="presParOf" srcId="{08AEF2A1-E1B9-46AD-9AE0-939FA9F5002C}" destId="{0AF0EC79-0261-4CEB-A6D3-765F8C992C64}" srcOrd="0" destOrd="0" presId="urn:microsoft.com/office/officeart/2008/layout/LinedList"/>
    <dgm:cxn modelId="{1CF8D8E9-B39A-48A1-B0A3-1FB9D0CA0AEA}" type="presParOf" srcId="{08AEF2A1-E1B9-46AD-9AE0-939FA9F5002C}" destId="{D1A5921D-13D2-408D-B4BC-C9A053D5A90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B4A4117-F352-405D-AA92-89E8F783296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1CCC7D0-6598-4659-BFA1-F68739A02F9B}">
      <dgm:prSet/>
      <dgm:spPr/>
      <dgm:t>
        <a:bodyPr/>
        <a:lstStyle/>
        <a:p>
          <a:r>
            <a:rPr lang="el-GR"/>
            <a:t>1. Τα Σωματεία</a:t>
          </a:r>
          <a:endParaRPr lang="en-US"/>
        </a:p>
      </dgm:t>
    </dgm:pt>
    <dgm:pt modelId="{6A08CBBD-761F-46C3-B6D8-B694D16DD152}" type="parTrans" cxnId="{B1A3855F-41A8-4D2D-84C1-552308961A18}">
      <dgm:prSet/>
      <dgm:spPr/>
      <dgm:t>
        <a:bodyPr/>
        <a:lstStyle/>
        <a:p>
          <a:endParaRPr lang="en-US"/>
        </a:p>
      </dgm:t>
    </dgm:pt>
    <dgm:pt modelId="{382B3DEF-72D7-4A1C-9993-89D21CE3AB49}" type="sibTrans" cxnId="{B1A3855F-41A8-4D2D-84C1-552308961A18}">
      <dgm:prSet/>
      <dgm:spPr/>
      <dgm:t>
        <a:bodyPr/>
        <a:lstStyle/>
        <a:p>
          <a:endParaRPr lang="en-US"/>
        </a:p>
      </dgm:t>
    </dgm:pt>
    <dgm:pt modelId="{70FFA383-7270-4EC6-AFE5-F98E9A4CEB42}">
      <dgm:prSet/>
      <dgm:spPr/>
      <dgm:t>
        <a:bodyPr/>
        <a:lstStyle/>
        <a:p>
          <a:r>
            <a:rPr lang="el-GR"/>
            <a:t>2. Τα Ιδρύματα</a:t>
          </a:r>
          <a:endParaRPr lang="en-US"/>
        </a:p>
      </dgm:t>
    </dgm:pt>
    <dgm:pt modelId="{E2530ECD-1FCE-4141-AC9A-D8405086E85F}" type="parTrans" cxnId="{4CD067C9-C75C-42A6-B929-6336736E7FA0}">
      <dgm:prSet/>
      <dgm:spPr/>
      <dgm:t>
        <a:bodyPr/>
        <a:lstStyle/>
        <a:p>
          <a:endParaRPr lang="en-US"/>
        </a:p>
      </dgm:t>
    </dgm:pt>
    <dgm:pt modelId="{40CB819A-34E4-4A72-9925-2A6C02787074}" type="sibTrans" cxnId="{4CD067C9-C75C-42A6-B929-6336736E7FA0}">
      <dgm:prSet/>
      <dgm:spPr/>
      <dgm:t>
        <a:bodyPr/>
        <a:lstStyle/>
        <a:p>
          <a:endParaRPr lang="en-US"/>
        </a:p>
      </dgm:t>
    </dgm:pt>
    <dgm:pt modelId="{62E533A9-6A1F-402F-9A62-6F45AEEAFB02}">
      <dgm:prSet/>
      <dgm:spPr/>
      <dgm:t>
        <a:bodyPr/>
        <a:lstStyle/>
        <a:p>
          <a:r>
            <a:rPr lang="el-GR"/>
            <a:t>3. Οι Επιτροπές Εράνων</a:t>
          </a:r>
          <a:endParaRPr lang="en-US"/>
        </a:p>
      </dgm:t>
    </dgm:pt>
    <dgm:pt modelId="{753756BB-EA09-465C-A226-6E1FF62CA1AA}" type="parTrans" cxnId="{341BDD82-3046-4E8C-BD3A-AE75487C693C}">
      <dgm:prSet/>
      <dgm:spPr/>
      <dgm:t>
        <a:bodyPr/>
        <a:lstStyle/>
        <a:p>
          <a:endParaRPr lang="en-US"/>
        </a:p>
      </dgm:t>
    </dgm:pt>
    <dgm:pt modelId="{8C071BC5-695F-4552-B091-E2F8F1BC05A5}" type="sibTrans" cxnId="{341BDD82-3046-4E8C-BD3A-AE75487C693C}">
      <dgm:prSet/>
      <dgm:spPr/>
      <dgm:t>
        <a:bodyPr/>
        <a:lstStyle/>
        <a:p>
          <a:endParaRPr lang="en-US"/>
        </a:p>
      </dgm:t>
    </dgm:pt>
    <dgm:pt modelId="{72CF111A-50EC-4F27-8274-02A0CE7BF558}">
      <dgm:prSet/>
      <dgm:spPr/>
      <dgm:t>
        <a:bodyPr/>
        <a:lstStyle/>
        <a:p>
          <a:r>
            <a:rPr lang="el-GR" dirty="0"/>
            <a:t>4. Τα φυσικά πρόσωπα που δραστηριοποιούνται στην πρωτογενή παραγωγή</a:t>
          </a:r>
          <a:endParaRPr lang="en-US" dirty="0"/>
        </a:p>
      </dgm:t>
    </dgm:pt>
    <dgm:pt modelId="{BC9AA6A6-86A9-46C8-8DC8-C4432A13CBD3}" type="parTrans" cxnId="{2116024B-E0CB-4521-ABF3-9B9D420A1E00}">
      <dgm:prSet/>
      <dgm:spPr/>
      <dgm:t>
        <a:bodyPr/>
        <a:lstStyle/>
        <a:p>
          <a:endParaRPr lang="en-US"/>
        </a:p>
      </dgm:t>
    </dgm:pt>
    <dgm:pt modelId="{1018AFE7-561E-48CD-8B0A-A36CED38F13F}" type="sibTrans" cxnId="{2116024B-E0CB-4521-ABF3-9B9D420A1E00}">
      <dgm:prSet/>
      <dgm:spPr/>
      <dgm:t>
        <a:bodyPr/>
        <a:lstStyle/>
        <a:p>
          <a:endParaRPr lang="en-US"/>
        </a:p>
      </dgm:t>
    </dgm:pt>
    <dgm:pt modelId="{1B582D90-FFB7-4BBD-BEA0-BBA9C5D20587}">
      <dgm:prSet/>
      <dgm:spPr/>
      <dgm:t>
        <a:bodyPr/>
        <a:lstStyle/>
        <a:p>
          <a:r>
            <a:rPr lang="el-GR"/>
            <a:t>5. Οι αστικές εταιρείες δικηγόρων, συμβολαιογράφων και δικαστικών λειτουργών</a:t>
          </a:r>
          <a:endParaRPr lang="en-US"/>
        </a:p>
      </dgm:t>
    </dgm:pt>
    <dgm:pt modelId="{BAA7B16E-9144-4A68-AB51-6ED6E93F9E62}" type="parTrans" cxnId="{15BDC808-26CC-4A26-9104-9B0E2E62A870}">
      <dgm:prSet/>
      <dgm:spPr/>
      <dgm:t>
        <a:bodyPr/>
        <a:lstStyle/>
        <a:p>
          <a:endParaRPr lang="en-US"/>
        </a:p>
      </dgm:t>
    </dgm:pt>
    <dgm:pt modelId="{651B0E2F-CFB2-4884-A710-CEBAE1089174}" type="sibTrans" cxnId="{15BDC808-26CC-4A26-9104-9B0E2E62A870}">
      <dgm:prSet/>
      <dgm:spPr/>
      <dgm:t>
        <a:bodyPr/>
        <a:lstStyle/>
        <a:p>
          <a:endParaRPr lang="en-US"/>
        </a:p>
      </dgm:t>
    </dgm:pt>
    <dgm:pt modelId="{3118D607-D20E-42F7-A6E8-B92F47CA9D74}">
      <dgm:prSet/>
      <dgm:spPr/>
      <dgm:t>
        <a:bodyPr/>
        <a:lstStyle/>
        <a:p>
          <a:r>
            <a:rPr lang="el-GR"/>
            <a:t>6. Η ναυτική εταιρεία (ν. 959/1979) και η ναυτιλιακή πλοίων αναψυχής (ν. 3182/2003)</a:t>
          </a:r>
          <a:endParaRPr lang="en-US"/>
        </a:p>
      </dgm:t>
    </dgm:pt>
    <dgm:pt modelId="{21D7367B-0A37-4756-B6A4-DCA403EE95FB}" type="parTrans" cxnId="{58EC3842-4CA1-49C9-81DF-C3ABC4E8505E}">
      <dgm:prSet/>
      <dgm:spPr/>
      <dgm:t>
        <a:bodyPr/>
        <a:lstStyle/>
        <a:p>
          <a:endParaRPr lang="en-US"/>
        </a:p>
      </dgm:t>
    </dgm:pt>
    <dgm:pt modelId="{C29E9DF0-55CA-42EE-8EB1-2F283788509A}" type="sibTrans" cxnId="{58EC3842-4CA1-49C9-81DF-C3ABC4E8505E}">
      <dgm:prSet/>
      <dgm:spPr/>
      <dgm:t>
        <a:bodyPr/>
        <a:lstStyle/>
        <a:p>
          <a:endParaRPr lang="en-US"/>
        </a:p>
      </dgm:t>
    </dgm:pt>
    <dgm:pt modelId="{117150D0-EAEC-4D87-8953-35F127F8298F}">
      <dgm:prSet/>
      <dgm:spPr/>
      <dgm:t>
        <a:bodyPr/>
        <a:lstStyle/>
        <a:p>
          <a:r>
            <a:rPr lang="el-GR"/>
            <a:t>7. Τα γραφεία ή υποκαταστήματα αλλοδαπών επιχειρήσεων ν. 27/1975 και α.ν. 378/1968</a:t>
          </a:r>
          <a:endParaRPr lang="en-US"/>
        </a:p>
      </dgm:t>
    </dgm:pt>
    <dgm:pt modelId="{9EB3B16E-C03F-4811-835A-9CB7D04AE4A4}" type="parTrans" cxnId="{F7B53CE2-A057-458B-9B2D-19DDC9700AD1}">
      <dgm:prSet/>
      <dgm:spPr/>
      <dgm:t>
        <a:bodyPr/>
        <a:lstStyle/>
        <a:p>
          <a:endParaRPr lang="en-US"/>
        </a:p>
      </dgm:t>
    </dgm:pt>
    <dgm:pt modelId="{8BA170D4-552D-4975-961C-37594351287B}" type="sibTrans" cxnId="{F7B53CE2-A057-458B-9B2D-19DDC9700AD1}">
      <dgm:prSet/>
      <dgm:spPr/>
      <dgm:t>
        <a:bodyPr/>
        <a:lstStyle/>
        <a:p>
          <a:endParaRPr lang="en-US"/>
        </a:p>
      </dgm:t>
    </dgm:pt>
    <dgm:pt modelId="{FEAAC5D8-07B2-4362-81C7-CB596D3A8DD3}">
      <dgm:prSet/>
      <dgm:spPr/>
      <dgm:t>
        <a:bodyPr/>
        <a:lstStyle/>
        <a:p>
          <a:r>
            <a:rPr lang="el-GR"/>
            <a:t>8. Τα γραφεία αλλοδαπών εταιρειών α.ν. 89/1967</a:t>
          </a:r>
          <a:endParaRPr lang="en-US"/>
        </a:p>
      </dgm:t>
    </dgm:pt>
    <dgm:pt modelId="{DD3139E8-04DE-4490-9B04-E9F95B59DB03}" type="parTrans" cxnId="{84916C33-102F-4D79-B0C9-99F91047E6BC}">
      <dgm:prSet/>
      <dgm:spPr/>
      <dgm:t>
        <a:bodyPr/>
        <a:lstStyle/>
        <a:p>
          <a:endParaRPr lang="en-US"/>
        </a:p>
      </dgm:t>
    </dgm:pt>
    <dgm:pt modelId="{48513E71-CB10-4D17-8324-AC1A4EB91E36}" type="sibTrans" cxnId="{84916C33-102F-4D79-B0C9-99F91047E6BC}">
      <dgm:prSet/>
      <dgm:spPr/>
      <dgm:t>
        <a:bodyPr/>
        <a:lstStyle/>
        <a:p>
          <a:endParaRPr lang="en-US"/>
        </a:p>
      </dgm:t>
    </dgm:pt>
    <dgm:pt modelId="{B4956B45-40C5-4750-B803-8CF438F21627}" type="pres">
      <dgm:prSet presAssocID="{5B4A4117-F352-405D-AA92-89E8F783296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43C94C13-DF17-461E-8A76-CC0C26DC43FF}" type="pres">
      <dgm:prSet presAssocID="{11CCC7D0-6598-4659-BFA1-F68739A02F9B}" presName="thickLine" presStyleLbl="alignNode1" presStyleIdx="0" presStyleCnt="8"/>
      <dgm:spPr/>
    </dgm:pt>
    <dgm:pt modelId="{FBB32374-667F-4E58-9879-4B6837BBDB42}" type="pres">
      <dgm:prSet presAssocID="{11CCC7D0-6598-4659-BFA1-F68739A02F9B}" presName="horz1" presStyleCnt="0"/>
      <dgm:spPr/>
    </dgm:pt>
    <dgm:pt modelId="{2B422C68-D657-4BBA-9EE6-B21629EDB6AA}" type="pres">
      <dgm:prSet presAssocID="{11CCC7D0-6598-4659-BFA1-F68739A02F9B}" presName="tx1" presStyleLbl="revTx" presStyleIdx="0" presStyleCnt="8"/>
      <dgm:spPr/>
      <dgm:t>
        <a:bodyPr/>
        <a:lstStyle/>
        <a:p>
          <a:endParaRPr lang="el-GR"/>
        </a:p>
      </dgm:t>
    </dgm:pt>
    <dgm:pt modelId="{BFF089FB-BC2A-4666-AFE9-8F3512FD391C}" type="pres">
      <dgm:prSet presAssocID="{11CCC7D0-6598-4659-BFA1-F68739A02F9B}" presName="vert1" presStyleCnt="0"/>
      <dgm:spPr/>
    </dgm:pt>
    <dgm:pt modelId="{A2211726-0BA3-44E0-90D2-3576AC89E1AC}" type="pres">
      <dgm:prSet presAssocID="{70FFA383-7270-4EC6-AFE5-F98E9A4CEB42}" presName="thickLine" presStyleLbl="alignNode1" presStyleIdx="1" presStyleCnt="8"/>
      <dgm:spPr/>
    </dgm:pt>
    <dgm:pt modelId="{02CD0038-E8D4-48E4-A126-9CB6109CE5BB}" type="pres">
      <dgm:prSet presAssocID="{70FFA383-7270-4EC6-AFE5-F98E9A4CEB42}" presName="horz1" presStyleCnt="0"/>
      <dgm:spPr/>
    </dgm:pt>
    <dgm:pt modelId="{5F5C4686-98F0-4758-A475-21D06AEC2E60}" type="pres">
      <dgm:prSet presAssocID="{70FFA383-7270-4EC6-AFE5-F98E9A4CEB42}" presName="tx1" presStyleLbl="revTx" presStyleIdx="1" presStyleCnt="8"/>
      <dgm:spPr/>
      <dgm:t>
        <a:bodyPr/>
        <a:lstStyle/>
        <a:p>
          <a:endParaRPr lang="el-GR"/>
        </a:p>
      </dgm:t>
    </dgm:pt>
    <dgm:pt modelId="{FEC8C2C6-C83A-4E3C-8370-82C37C0E6C87}" type="pres">
      <dgm:prSet presAssocID="{70FFA383-7270-4EC6-AFE5-F98E9A4CEB42}" presName="vert1" presStyleCnt="0"/>
      <dgm:spPr/>
    </dgm:pt>
    <dgm:pt modelId="{861CE7B0-C3C8-4408-8103-CBB8A94D856E}" type="pres">
      <dgm:prSet presAssocID="{62E533A9-6A1F-402F-9A62-6F45AEEAFB02}" presName="thickLine" presStyleLbl="alignNode1" presStyleIdx="2" presStyleCnt="8"/>
      <dgm:spPr/>
    </dgm:pt>
    <dgm:pt modelId="{9D6CB51B-23F1-4E8E-8D17-76B548D43049}" type="pres">
      <dgm:prSet presAssocID="{62E533A9-6A1F-402F-9A62-6F45AEEAFB02}" presName="horz1" presStyleCnt="0"/>
      <dgm:spPr/>
    </dgm:pt>
    <dgm:pt modelId="{A6255677-D64C-40CD-8848-F5411F453B12}" type="pres">
      <dgm:prSet presAssocID="{62E533A9-6A1F-402F-9A62-6F45AEEAFB02}" presName="tx1" presStyleLbl="revTx" presStyleIdx="2" presStyleCnt="8"/>
      <dgm:spPr/>
      <dgm:t>
        <a:bodyPr/>
        <a:lstStyle/>
        <a:p>
          <a:endParaRPr lang="el-GR"/>
        </a:p>
      </dgm:t>
    </dgm:pt>
    <dgm:pt modelId="{E732A9C4-B0E6-48E6-AA7E-296C783B8900}" type="pres">
      <dgm:prSet presAssocID="{62E533A9-6A1F-402F-9A62-6F45AEEAFB02}" presName="vert1" presStyleCnt="0"/>
      <dgm:spPr/>
    </dgm:pt>
    <dgm:pt modelId="{260BCF9D-4B01-4D3F-BD3B-EA5091354979}" type="pres">
      <dgm:prSet presAssocID="{72CF111A-50EC-4F27-8274-02A0CE7BF558}" presName="thickLine" presStyleLbl="alignNode1" presStyleIdx="3" presStyleCnt="8"/>
      <dgm:spPr/>
    </dgm:pt>
    <dgm:pt modelId="{7BC340BC-370A-42B9-886F-C0913E341DA0}" type="pres">
      <dgm:prSet presAssocID="{72CF111A-50EC-4F27-8274-02A0CE7BF558}" presName="horz1" presStyleCnt="0"/>
      <dgm:spPr/>
    </dgm:pt>
    <dgm:pt modelId="{9E93ED91-B2E8-4D02-B13D-AA8F89A8FFC4}" type="pres">
      <dgm:prSet presAssocID="{72CF111A-50EC-4F27-8274-02A0CE7BF558}" presName="tx1" presStyleLbl="revTx" presStyleIdx="3" presStyleCnt="8"/>
      <dgm:spPr/>
      <dgm:t>
        <a:bodyPr/>
        <a:lstStyle/>
        <a:p>
          <a:endParaRPr lang="el-GR"/>
        </a:p>
      </dgm:t>
    </dgm:pt>
    <dgm:pt modelId="{70288432-397F-4769-9F7F-F11FA2F72A29}" type="pres">
      <dgm:prSet presAssocID="{72CF111A-50EC-4F27-8274-02A0CE7BF558}" presName="vert1" presStyleCnt="0"/>
      <dgm:spPr/>
    </dgm:pt>
    <dgm:pt modelId="{91FC7AB9-49DD-45F1-94B2-E9CC13F63642}" type="pres">
      <dgm:prSet presAssocID="{1B582D90-FFB7-4BBD-BEA0-BBA9C5D20587}" presName="thickLine" presStyleLbl="alignNode1" presStyleIdx="4" presStyleCnt="8"/>
      <dgm:spPr/>
    </dgm:pt>
    <dgm:pt modelId="{2EFFF009-3899-4EB6-AECD-12D726DA724A}" type="pres">
      <dgm:prSet presAssocID="{1B582D90-FFB7-4BBD-BEA0-BBA9C5D20587}" presName="horz1" presStyleCnt="0"/>
      <dgm:spPr/>
    </dgm:pt>
    <dgm:pt modelId="{75DDDA08-2047-4BF3-B4FF-ED1AE89FAE40}" type="pres">
      <dgm:prSet presAssocID="{1B582D90-FFB7-4BBD-BEA0-BBA9C5D20587}" presName="tx1" presStyleLbl="revTx" presStyleIdx="4" presStyleCnt="8"/>
      <dgm:spPr/>
      <dgm:t>
        <a:bodyPr/>
        <a:lstStyle/>
        <a:p>
          <a:endParaRPr lang="el-GR"/>
        </a:p>
      </dgm:t>
    </dgm:pt>
    <dgm:pt modelId="{D2179C94-6483-4DDF-A2E3-537D49585757}" type="pres">
      <dgm:prSet presAssocID="{1B582D90-FFB7-4BBD-BEA0-BBA9C5D20587}" presName="vert1" presStyleCnt="0"/>
      <dgm:spPr/>
    </dgm:pt>
    <dgm:pt modelId="{B15D4047-AF5B-47F6-A7C5-7E7B9559B1C3}" type="pres">
      <dgm:prSet presAssocID="{3118D607-D20E-42F7-A6E8-B92F47CA9D74}" presName="thickLine" presStyleLbl="alignNode1" presStyleIdx="5" presStyleCnt="8"/>
      <dgm:spPr/>
    </dgm:pt>
    <dgm:pt modelId="{65A0940F-8745-450A-A098-08CB213F4943}" type="pres">
      <dgm:prSet presAssocID="{3118D607-D20E-42F7-A6E8-B92F47CA9D74}" presName="horz1" presStyleCnt="0"/>
      <dgm:spPr/>
    </dgm:pt>
    <dgm:pt modelId="{F27AD868-4059-4137-9311-390A7ABF6ED2}" type="pres">
      <dgm:prSet presAssocID="{3118D607-D20E-42F7-A6E8-B92F47CA9D74}" presName="tx1" presStyleLbl="revTx" presStyleIdx="5" presStyleCnt="8"/>
      <dgm:spPr/>
      <dgm:t>
        <a:bodyPr/>
        <a:lstStyle/>
        <a:p>
          <a:endParaRPr lang="el-GR"/>
        </a:p>
      </dgm:t>
    </dgm:pt>
    <dgm:pt modelId="{69574361-0C32-4917-B61D-A0746FF25149}" type="pres">
      <dgm:prSet presAssocID="{3118D607-D20E-42F7-A6E8-B92F47CA9D74}" presName="vert1" presStyleCnt="0"/>
      <dgm:spPr/>
    </dgm:pt>
    <dgm:pt modelId="{7D12BD1C-3653-4614-8E45-D96C9F2E1854}" type="pres">
      <dgm:prSet presAssocID="{117150D0-EAEC-4D87-8953-35F127F8298F}" presName="thickLine" presStyleLbl="alignNode1" presStyleIdx="6" presStyleCnt="8"/>
      <dgm:spPr/>
    </dgm:pt>
    <dgm:pt modelId="{BDAA84CD-E601-44A9-BAB3-44A7A5C9477A}" type="pres">
      <dgm:prSet presAssocID="{117150D0-EAEC-4D87-8953-35F127F8298F}" presName="horz1" presStyleCnt="0"/>
      <dgm:spPr/>
    </dgm:pt>
    <dgm:pt modelId="{06412135-AD24-42E3-8CDC-5D2566746772}" type="pres">
      <dgm:prSet presAssocID="{117150D0-EAEC-4D87-8953-35F127F8298F}" presName="tx1" presStyleLbl="revTx" presStyleIdx="6" presStyleCnt="8"/>
      <dgm:spPr/>
      <dgm:t>
        <a:bodyPr/>
        <a:lstStyle/>
        <a:p>
          <a:endParaRPr lang="el-GR"/>
        </a:p>
      </dgm:t>
    </dgm:pt>
    <dgm:pt modelId="{2C5A560B-B976-4470-ACB6-3AB2AED6702A}" type="pres">
      <dgm:prSet presAssocID="{117150D0-EAEC-4D87-8953-35F127F8298F}" presName="vert1" presStyleCnt="0"/>
      <dgm:spPr/>
    </dgm:pt>
    <dgm:pt modelId="{928BBE2A-7496-4791-94E4-8697DCB0057F}" type="pres">
      <dgm:prSet presAssocID="{FEAAC5D8-07B2-4362-81C7-CB596D3A8DD3}" presName="thickLine" presStyleLbl="alignNode1" presStyleIdx="7" presStyleCnt="8"/>
      <dgm:spPr/>
    </dgm:pt>
    <dgm:pt modelId="{61595C8B-BA83-4396-8735-2B5B5DC00A60}" type="pres">
      <dgm:prSet presAssocID="{FEAAC5D8-07B2-4362-81C7-CB596D3A8DD3}" presName="horz1" presStyleCnt="0"/>
      <dgm:spPr/>
    </dgm:pt>
    <dgm:pt modelId="{7EE3A73B-FBF3-4406-A2F4-51028AD5A07B}" type="pres">
      <dgm:prSet presAssocID="{FEAAC5D8-07B2-4362-81C7-CB596D3A8DD3}" presName="tx1" presStyleLbl="revTx" presStyleIdx="7" presStyleCnt="8"/>
      <dgm:spPr/>
      <dgm:t>
        <a:bodyPr/>
        <a:lstStyle/>
        <a:p>
          <a:endParaRPr lang="el-GR"/>
        </a:p>
      </dgm:t>
    </dgm:pt>
    <dgm:pt modelId="{9AAB128F-578A-43AB-A672-4E4BF7AF8267}" type="pres">
      <dgm:prSet presAssocID="{FEAAC5D8-07B2-4362-81C7-CB596D3A8DD3}" presName="vert1" presStyleCnt="0"/>
      <dgm:spPr/>
    </dgm:pt>
  </dgm:ptLst>
  <dgm:cxnLst>
    <dgm:cxn modelId="{84916C33-102F-4D79-B0C9-99F91047E6BC}" srcId="{5B4A4117-F352-405D-AA92-89E8F7832964}" destId="{FEAAC5D8-07B2-4362-81C7-CB596D3A8DD3}" srcOrd="7" destOrd="0" parTransId="{DD3139E8-04DE-4490-9B04-E9F95B59DB03}" sibTransId="{48513E71-CB10-4D17-8324-AC1A4EB91E36}"/>
    <dgm:cxn modelId="{4CD067C9-C75C-42A6-B929-6336736E7FA0}" srcId="{5B4A4117-F352-405D-AA92-89E8F7832964}" destId="{70FFA383-7270-4EC6-AFE5-F98E9A4CEB42}" srcOrd="1" destOrd="0" parTransId="{E2530ECD-1FCE-4141-AC9A-D8405086E85F}" sibTransId="{40CB819A-34E4-4A72-9925-2A6C02787074}"/>
    <dgm:cxn modelId="{2116024B-E0CB-4521-ABF3-9B9D420A1E00}" srcId="{5B4A4117-F352-405D-AA92-89E8F7832964}" destId="{72CF111A-50EC-4F27-8274-02A0CE7BF558}" srcOrd="3" destOrd="0" parTransId="{BC9AA6A6-86A9-46C8-8DC8-C4432A13CBD3}" sibTransId="{1018AFE7-561E-48CD-8B0A-A36CED38F13F}"/>
    <dgm:cxn modelId="{341BDD82-3046-4E8C-BD3A-AE75487C693C}" srcId="{5B4A4117-F352-405D-AA92-89E8F7832964}" destId="{62E533A9-6A1F-402F-9A62-6F45AEEAFB02}" srcOrd="2" destOrd="0" parTransId="{753756BB-EA09-465C-A226-6E1FF62CA1AA}" sibTransId="{8C071BC5-695F-4552-B091-E2F8F1BC05A5}"/>
    <dgm:cxn modelId="{B1A3855F-41A8-4D2D-84C1-552308961A18}" srcId="{5B4A4117-F352-405D-AA92-89E8F7832964}" destId="{11CCC7D0-6598-4659-BFA1-F68739A02F9B}" srcOrd="0" destOrd="0" parTransId="{6A08CBBD-761F-46C3-B6D8-B694D16DD152}" sibTransId="{382B3DEF-72D7-4A1C-9993-89D21CE3AB49}"/>
    <dgm:cxn modelId="{A3EBD179-7050-434F-B3E8-2D5B8D7C76F5}" type="presOf" srcId="{1B582D90-FFB7-4BBD-BEA0-BBA9C5D20587}" destId="{75DDDA08-2047-4BF3-B4FF-ED1AE89FAE40}" srcOrd="0" destOrd="0" presId="urn:microsoft.com/office/officeart/2008/layout/LinedList"/>
    <dgm:cxn modelId="{15BDC808-26CC-4A26-9104-9B0E2E62A870}" srcId="{5B4A4117-F352-405D-AA92-89E8F7832964}" destId="{1B582D90-FFB7-4BBD-BEA0-BBA9C5D20587}" srcOrd="4" destOrd="0" parTransId="{BAA7B16E-9144-4A68-AB51-6ED6E93F9E62}" sibTransId="{651B0E2F-CFB2-4884-A710-CEBAE1089174}"/>
    <dgm:cxn modelId="{8424401F-E3A2-4C19-B997-2D115C874BA5}" type="presOf" srcId="{62E533A9-6A1F-402F-9A62-6F45AEEAFB02}" destId="{A6255677-D64C-40CD-8848-F5411F453B12}" srcOrd="0" destOrd="0" presId="urn:microsoft.com/office/officeart/2008/layout/LinedList"/>
    <dgm:cxn modelId="{B3E5E54D-0791-4C3B-B3E7-C60C09EC61FC}" type="presOf" srcId="{11CCC7D0-6598-4659-BFA1-F68739A02F9B}" destId="{2B422C68-D657-4BBA-9EE6-B21629EDB6AA}" srcOrd="0" destOrd="0" presId="urn:microsoft.com/office/officeart/2008/layout/LinedList"/>
    <dgm:cxn modelId="{58EC3842-4CA1-49C9-81DF-C3ABC4E8505E}" srcId="{5B4A4117-F352-405D-AA92-89E8F7832964}" destId="{3118D607-D20E-42F7-A6E8-B92F47CA9D74}" srcOrd="5" destOrd="0" parTransId="{21D7367B-0A37-4756-B6A4-DCA403EE95FB}" sibTransId="{C29E9DF0-55CA-42EE-8EB1-2F283788509A}"/>
    <dgm:cxn modelId="{76888E73-90F5-4DEB-B675-DF7DC8FAC706}" type="presOf" srcId="{117150D0-EAEC-4D87-8953-35F127F8298F}" destId="{06412135-AD24-42E3-8CDC-5D2566746772}" srcOrd="0" destOrd="0" presId="urn:microsoft.com/office/officeart/2008/layout/LinedList"/>
    <dgm:cxn modelId="{E3FC04E8-C7A2-4E07-B5E1-0F9C4E168389}" type="presOf" srcId="{5B4A4117-F352-405D-AA92-89E8F7832964}" destId="{B4956B45-40C5-4750-B803-8CF438F21627}" srcOrd="0" destOrd="0" presId="urn:microsoft.com/office/officeart/2008/layout/LinedList"/>
    <dgm:cxn modelId="{F5322434-BBE6-4D90-9BB8-8991FD96EE02}" type="presOf" srcId="{3118D607-D20E-42F7-A6E8-B92F47CA9D74}" destId="{F27AD868-4059-4137-9311-390A7ABF6ED2}" srcOrd="0" destOrd="0" presId="urn:microsoft.com/office/officeart/2008/layout/LinedList"/>
    <dgm:cxn modelId="{2A75F012-0065-4CAA-869B-6B1A37252362}" type="presOf" srcId="{FEAAC5D8-07B2-4362-81C7-CB596D3A8DD3}" destId="{7EE3A73B-FBF3-4406-A2F4-51028AD5A07B}" srcOrd="0" destOrd="0" presId="urn:microsoft.com/office/officeart/2008/layout/LinedList"/>
    <dgm:cxn modelId="{5EFB6795-359C-4A62-8A78-918B9FE844A4}" type="presOf" srcId="{70FFA383-7270-4EC6-AFE5-F98E9A4CEB42}" destId="{5F5C4686-98F0-4758-A475-21D06AEC2E60}" srcOrd="0" destOrd="0" presId="urn:microsoft.com/office/officeart/2008/layout/LinedList"/>
    <dgm:cxn modelId="{F7B53CE2-A057-458B-9B2D-19DDC9700AD1}" srcId="{5B4A4117-F352-405D-AA92-89E8F7832964}" destId="{117150D0-EAEC-4D87-8953-35F127F8298F}" srcOrd="6" destOrd="0" parTransId="{9EB3B16E-C03F-4811-835A-9CB7D04AE4A4}" sibTransId="{8BA170D4-552D-4975-961C-37594351287B}"/>
    <dgm:cxn modelId="{E8D9463E-4B80-4181-8533-0C25084D0D6A}" type="presOf" srcId="{72CF111A-50EC-4F27-8274-02A0CE7BF558}" destId="{9E93ED91-B2E8-4D02-B13D-AA8F89A8FFC4}" srcOrd="0" destOrd="0" presId="urn:microsoft.com/office/officeart/2008/layout/LinedList"/>
    <dgm:cxn modelId="{5D3042C2-A4E2-4269-8372-AF7F7B9B0263}" type="presParOf" srcId="{B4956B45-40C5-4750-B803-8CF438F21627}" destId="{43C94C13-DF17-461E-8A76-CC0C26DC43FF}" srcOrd="0" destOrd="0" presId="urn:microsoft.com/office/officeart/2008/layout/LinedList"/>
    <dgm:cxn modelId="{F5310206-B2A6-4E9F-A50F-E70B58A4DF3A}" type="presParOf" srcId="{B4956B45-40C5-4750-B803-8CF438F21627}" destId="{FBB32374-667F-4E58-9879-4B6837BBDB42}" srcOrd="1" destOrd="0" presId="urn:microsoft.com/office/officeart/2008/layout/LinedList"/>
    <dgm:cxn modelId="{CB129305-FFED-47C6-8CCA-B9B499CE2C48}" type="presParOf" srcId="{FBB32374-667F-4E58-9879-4B6837BBDB42}" destId="{2B422C68-D657-4BBA-9EE6-B21629EDB6AA}" srcOrd="0" destOrd="0" presId="urn:microsoft.com/office/officeart/2008/layout/LinedList"/>
    <dgm:cxn modelId="{13197410-608A-4B72-82A3-43B212308EA6}" type="presParOf" srcId="{FBB32374-667F-4E58-9879-4B6837BBDB42}" destId="{BFF089FB-BC2A-4666-AFE9-8F3512FD391C}" srcOrd="1" destOrd="0" presId="urn:microsoft.com/office/officeart/2008/layout/LinedList"/>
    <dgm:cxn modelId="{490CCE7C-3C03-4D20-9579-1AC248CA4026}" type="presParOf" srcId="{B4956B45-40C5-4750-B803-8CF438F21627}" destId="{A2211726-0BA3-44E0-90D2-3576AC89E1AC}" srcOrd="2" destOrd="0" presId="urn:microsoft.com/office/officeart/2008/layout/LinedList"/>
    <dgm:cxn modelId="{15915E0C-42F5-4F4C-9B97-80D3752AFE9C}" type="presParOf" srcId="{B4956B45-40C5-4750-B803-8CF438F21627}" destId="{02CD0038-E8D4-48E4-A126-9CB6109CE5BB}" srcOrd="3" destOrd="0" presId="urn:microsoft.com/office/officeart/2008/layout/LinedList"/>
    <dgm:cxn modelId="{AA9C0483-6605-4190-9076-C4E5A1DF5C47}" type="presParOf" srcId="{02CD0038-E8D4-48E4-A126-9CB6109CE5BB}" destId="{5F5C4686-98F0-4758-A475-21D06AEC2E60}" srcOrd="0" destOrd="0" presId="urn:microsoft.com/office/officeart/2008/layout/LinedList"/>
    <dgm:cxn modelId="{8B7D3994-D451-4D59-9FF1-3BBF9924B2BE}" type="presParOf" srcId="{02CD0038-E8D4-48E4-A126-9CB6109CE5BB}" destId="{FEC8C2C6-C83A-4E3C-8370-82C37C0E6C87}" srcOrd="1" destOrd="0" presId="urn:microsoft.com/office/officeart/2008/layout/LinedList"/>
    <dgm:cxn modelId="{9EA28569-53AE-4B22-A1BD-9789304CF097}" type="presParOf" srcId="{B4956B45-40C5-4750-B803-8CF438F21627}" destId="{861CE7B0-C3C8-4408-8103-CBB8A94D856E}" srcOrd="4" destOrd="0" presId="urn:microsoft.com/office/officeart/2008/layout/LinedList"/>
    <dgm:cxn modelId="{C17181B2-787E-48B9-A24C-B85C9CC35BB2}" type="presParOf" srcId="{B4956B45-40C5-4750-B803-8CF438F21627}" destId="{9D6CB51B-23F1-4E8E-8D17-76B548D43049}" srcOrd="5" destOrd="0" presId="urn:microsoft.com/office/officeart/2008/layout/LinedList"/>
    <dgm:cxn modelId="{80FFDA1C-094D-425A-ABDB-FAB243CCC37C}" type="presParOf" srcId="{9D6CB51B-23F1-4E8E-8D17-76B548D43049}" destId="{A6255677-D64C-40CD-8848-F5411F453B12}" srcOrd="0" destOrd="0" presId="urn:microsoft.com/office/officeart/2008/layout/LinedList"/>
    <dgm:cxn modelId="{9B3B3F0A-C70B-462B-8DD2-D33E5972FF37}" type="presParOf" srcId="{9D6CB51B-23F1-4E8E-8D17-76B548D43049}" destId="{E732A9C4-B0E6-48E6-AA7E-296C783B8900}" srcOrd="1" destOrd="0" presId="urn:microsoft.com/office/officeart/2008/layout/LinedList"/>
    <dgm:cxn modelId="{1A1F128F-97C7-4480-B29E-3AA37F1FF36C}" type="presParOf" srcId="{B4956B45-40C5-4750-B803-8CF438F21627}" destId="{260BCF9D-4B01-4D3F-BD3B-EA5091354979}" srcOrd="6" destOrd="0" presId="urn:microsoft.com/office/officeart/2008/layout/LinedList"/>
    <dgm:cxn modelId="{EF87FCEC-3310-4B13-9E3C-FAD9FC094C2D}" type="presParOf" srcId="{B4956B45-40C5-4750-B803-8CF438F21627}" destId="{7BC340BC-370A-42B9-886F-C0913E341DA0}" srcOrd="7" destOrd="0" presId="urn:microsoft.com/office/officeart/2008/layout/LinedList"/>
    <dgm:cxn modelId="{8CAA5647-7E1A-4480-A983-A0FDE6C34010}" type="presParOf" srcId="{7BC340BC-370A-42B9-886F-C0913E341DA0}" destId="{9E93ED91-B2E8-4D02-B13D-AA8F89A8FFC4}" srcOrd="0" destOrd="0" presId="urn:microsoft.com/office/officeart/2008/layout/LinedList"/>
    <dgm:cxn modelId="{ED7282C3-0F70-4CB8-AF1B-E3518A3D53C5}" type="presParOf" srcId="{7BC340BC-370A-42B9-886F-C0913E341DA0}" destId="{70288432-397F-4769-9F7F-F11FA2F72A29}" srcOrd="1" destOrd="0" presId="urn:microsoft.com/office/officeart/2008/layout/LinedList"/>
    <dgm:cxn modelId="{A41C7300-F7CF-4ABF-B15F-B9E3C7D531ED}" type="presParOf" srcId="{B4956B45-40C5-4750-B803-8CF438F21627}" destId="{91FC7AB9-49DD-45F1-94B2-E9CC13F63642}" srcOrd="8" destOrd="0" presId="urn:microsoft.com/office/officeart/2008/layout/LinedList"/>
    <dgm:cxn modelId="{A64B094C-A2CC-4418-963A-3A0393645024}" type="presParOf" srcId="{B4956B45-40C5-4750-B803-8CF438F21627}" destId="{2EFFF009-3899-4EB6-AECD-12D726DA724A}" srcOrd="9" destOrd="0" presId="urn:microsoft.com/office/officeart/2008/layout/LinedList"/>
    <dgm:cxn modelId="{9C2C01D6-5B97-4450-81B0-C0ADB3CE8893}" type="presParOf" srcId="{2EFFF009-3899-4EB6-AECD-12D726DA724A}" destId="{75DDDA08-2047-4BF3-B4FF-ED1AE89FAE40}" srcOrd="0" destOrd="0" presId="urn:microsoft.com/office/officeart/2008/layout/LinedList"/>
    <dgm:cxn modelId="{EF24A269-D884-4147-80C7-84F465A55BD8}" type="presParOf" srcId="{2EFFF009-3899-4EB6-AECD-12D726DA724A}" destId="{D2179C94-6483-4DDF-A2E3-537D49585757}" srcOrd="1" destOrd="0" presId="urn:microsoft.com/office/officeart/2008/layout/LinedList"/>
    <dgm:cxn modelId="{5C7B78DE-6FCF-4030-ACC7-FEB7FE8DD2C9}" type="presParOf" srcId="{B4956B45-40C5-4750-B803-8CF438F21627}" destId="{B15D4047-AF5B-47F6-A7C5-7E7B9559B1C3}" srcOrd="10" destOrd="0" presId="urn:microsoft.com/office/officeart/2008/layout/LinedList"/>
    <dgm:cxn modelId="{5A88D311-D525-4449-9466-E1B70C5FA3EB}" type="presParOf" srcId="{B4956B45-40C5-4750-B803-8CF438F21627}" destId="{65A0940F-8745-450A-A098-08CB213F4943}" srcOrd="11" destOrd="0" presId="urn:microsoft.com/office/officeart/2008/layout/LinedList"/>
    <dgm:cxn modelId="{9674F5B2-FACA-4EB3-92CB-FC6CDEBD9B89}" type="presParOf" srcId="{65A0940F-8745-450A-A098-08CB213F4943}" destId="{F27AD868-4059-4137-9311-390A7ABF6ED2}" srcOrd="0" destOrd="0" presId="urn:microsoft.com/office/officeart/2008/layout/LinedList"/>
    <dgm:cxn modelId="{ED207BB9-B815-43ED-A566-35241F27BBD0}" type="presParOf" srcId="{65A0940F-8745-450A-A098-08CB213F4943}" destId="{69574361-0C32-4917-B61D-A0746FF25149}" srcOrd="1" destOrd="0" presId="urn:microsoft.com/office/officeart/2008/layout/LinedList"/>
    <dgm:cxn modelId="{70497EA5-C32E-45D2-889A-90B299BFA839}" type="presParOf" srcId="{B4956B45-40C5-4750-B803-8CF438F21627}" destId="{7D12BD1C-3653-4614-8E45-D96C9F2E1854}" srcOrd="12" destOrd="0" presId="urn:microsoft.com/office/officeart/2008/layout/LinedList"/>
    <dgm:cxn modelId="{69B72D95-D189-4F36-8A79-56BDC99EE30B}" type="presParOf" srcId="{B4956B45-40C5-4750-B803-8CF438F21627}" destId="{BDAA84CD-E601-44A9-BAB3-44A7A5C9477A}" srcOrd="13" destOrd="0" presId="urn:microsoft.com/office/officeart/2008/layout/LinedList"/>
    <dgm:cxn modelId="{5AA880DB-F7F7-4862-9D1B-BC265E5EEE10}" type="presParOf" srcId="{BDAA84CD-E601-44A9-BAB3-44A7A5C9477A}" destId="{06412135-AD24-42E3-8CDC-5D2566746772}" srcOrd="0" destOrd="0" presId="urn:microsoft.com/office/officeart/2008/layout/LinedList"/>
    <dgm:cxn modelId="{2C9C5109-B6B3-4946-81CC-E1C4EFEB9B97}" type="presParOf" srcId="{BDAA84CD-E601-44A9-BAB3-44A7A5C9477A}" destId="{2C5A560B-B976-4470-ACB6-3AB2AED6702A}" srcOrd="1" destOrd="0" presId="urn:microsoft.com/office/officeart/2008/layout/LinedList"/>
    <dgm:cxn modelId="{EB4BA03A-9883-408A-8E37-2058E352B3B0}" type="presParOf" srcId="{B4956B45-40C5-4750-B803-8CF438F21627}" destId="{928BBE2A-7496-4791-94E4-8697DCB0057F}" srcOrd="14" destOrd="0" presId="urn:microsoft.com/office/officeart/2008/layout/LinedList"/>
    <dgm:cxn modelId="{D8B0DF5E-C239-4151-A0C3-403440667319}" type="presParOf" srcId="{B4956B45-40C5-4750-B803-8CF438F21627}" destId="{61595C8B-BA83-4396-8735-2B5B5DC00A60}" srcOrd="15" destOrd="0" presId="urn:microsoft.com/office/officeart/2008/layout/LinedList"/>
    <dgm:cxn modelId="{FFB2D305-33C4-4A49-BA08-4FAFAA64F1C0}" type="presParOf" srcId="{61595C8B-BA83-4396-8735-2B5B5DC00A60}" destId="{7EE3A73B-FBF3-4406-A2F4-51028AD5A07B}" srcOrd="0" destOrd="0" presId="urn:microsoft.com/office/officeart/2008/layout/LinedList"/>
    <dgm:cxn modelId="{11B64682-401C-409E-87EF-5FBF1CDC7FB5}" type="presParOf" srcId="{61595C8B-BA83-4396-8735-2B5B5DC00A60}" destId="{9AAB128F-578A-43AB-A672-4E4BF7AF826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8911AC-2295-4C20-A7FB-7C0F6159929C}" type="doc">
      <dgm:prSet loTypeId="urn:microsoft.com/office/officeart/2005/8/layout/matrix3" loCatId="matrix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D45CD99-098C-4C5E-91EE-3CD8F291597C}">
      <dgm:prSet/>
      <dgm:spPr/>
      <dgm:t>
        <a:bodyPr/>
        <a:lstStyle/>
        <a:p>
          <a:r>
            <a:rPr lang="el-GR" b="1" u="sng"/>
            <a:t>1</a:t>
          </a:r>
          <a:r>
            <a:rPr lang="el-GR" b="1" u="sng" baseline="30000"/>
            <a:t>ο</a:t>
          </a:r>
          <a:r>
            <a:rPr lang="el-GR" b="1" u="sng"/>
            <a:t> στάδιο</a:t>
          </a:r>
          <a:endParaRPr lang="en-US"/>
        </a:p>
      </dgm:t>
    </dgm:pt>
    <dgm:pt modelId="{ED1BD058-B4D9-4762-BB57-C3D1A324903E}" type="parTrans" cxnId="{A23AD5F3-8792-4293-95E3-A5C7D73D2DF6}">
      <dgm:prSet/>
      <dgm:spPr/>
      <dgm:t>
        <a:bodyPr/>
        <a:lstStyle/>
        <a:p>
          <a:endParaRPr lang="en-US"/>
        </a:p>
      </dgm:t>
    </dgm:pt>
    <dgm:pt modelId="{C30E1714-873A-42F2-8F3D-EACBC157C7E6}" type="sibTrans" cxnId="{A23AD5F3-8792-4293-95E3-A5C7D73D2DF6}">
      <dgm:prSet/>
      <dgm:spPr/>
      <dgm:t>
        <a:bodyPr/>
        <a:lstStyle/>
        <a:p>
          <a:endParaRPr lang="en-US"/>
        </a:p>
      </dgm:t>
    </dgm:pt>
    <dgm:pt modelId="{399F01E8-846C-40F7-9152-4BBC9AEAD688}">
      <dgm:prSet/>
      <dgm:spPr/>
      <dgm:t>
        <a:bodyPr/>
        <a:lstStyle/>
        <a:p>
          <a:r>
            <a:rPr lang="el-GR" dirty="0"/>
            <a:t>Από την έκδοση της απόφασης έως τις </a:t>
          </a:r>
        </a:p>
        <a:p>
          <a:r>
            <a:rPr lang="el-GR" dirty="0"/>
            <a:t>31-12-2025</a:t>
          </a:r>
          <a:endParaRPr lang="en-US" dirty="0"/>
        </a:p>
      </dgm:t>
    </dgm:pt>
    <dgm:pt modelId="{A575732B-B76A-4BEA-A037-F4B294E68794}" type="parTrans" cxnId="{BB28F06C-7BC4-456F-BA93-BA4880E259AC}">
      <dgm:prSet/>
      <dgm:spPr/>
      <dgm:t>
        <a:bodyPr/>
        <a:lstStyle/>
        <a:p>
          <a:endParaRPr lang="en-US"/>
        </a:p>
      </dgm:t>
    </dgm:pt>
    <dgm:pt modelId="{0FD0A0F2-8E26-4957-B39B-AA728B51C0D7}" type="sibTrans" cxnId="{BB28F06C-7BC4-456F-BA93-BA4880E259AC}">
      <dgm:prSet/>
      <dgm:spPr/>
      <dgm:t>
        <a:bodyPr/>
        <a:lstStyle/>
        <a:p>
          <a:endParaRPr lang="en-US"/>
        </a:p>
      </dgm:t>
    </dgm:pt>
    <dgm:pt modelId="{CDF741C3-FADF-487A-8809-05CBC04C69F3}">
      <dgm:prSet/>
      <dgm:spPr/>
      <dgm:t>
        <a:bodyPr/>
        <a:lstStyle/>
        <a:p>
          <a:r>
            <a:rPr lang="el-GR" b="1"/>
            <a:t>2</a:t>
          </a:r>
          <a:r>
            <a:rPr lang="el-GR" b="1" baseline="30000"/>
            <a:t>ο</a:t>
          </a:r>
          <a:r>
            <a:rPr lang="el-GR" b="1"/>
            <a:t> στάδιο </a:t>
          </a:r>
          <a:endParaRPr lang="en-US"/>
        </a:p>
      </dgm:t>
    </dgm:pt>
    <dgm:pt modelId="{04AF4ED8-D994-4535-80DB-D3CF53711A5B}" type="parTrans" cxnId="{F4C823AC-3A73-4CEA-A4DD-79944414E76A}">
      <dgm:prSet/>
      <dgm:spPr/>
      <dgm:t>
        <a:bodyPr/>
        <a:lstStyle/>
        <a:p>
          <a:endParaRPr lang="en-US"/>
        </a:p>
      </dgm:t>
    </dgm:pt>
    <dgm:pt modelId="{CBFBBDB9-E058-4BEE-9A3B-62512EF3593C}" type="sibTrans" cxnId="{F4C823AC-3A73-4CEA-A4DD-79944414E76A}">
      <dgm:prSet/>
      <dgm:spPr/>
      <dgm:t>
        <a:bodyPr/>
        <a:lstStyle/>
        <a:p>
          <a:endParaRPr lang="en-US"/>
        </a:p>
      </dgm:t>
    </dgm:pt>
    <dgm:pt modelId="{74F5399D-6B8F-4F22-AFF3-3E36F43B9F1F}">
      <dgm:prSet/>
      <dgm:spPr/>
      <dgm:t>
        <a:bodyPr/>
        <a:lstStyle/>
        <a:p>
          <a:r>
            <a:rPr lang="el-GR" dirty="0"/>
            <a:t>Από την</a:t>
          </a:r>
        </a:p>
        <a:p>
          <a:r>
            <a:rPr lang="el-GR" dirty="0"/>
            <a:t> 01-01-2026 – Έναρξη επιβολής προστίμων</a:t>
          </a:r>
          <a:endParaRPr lang="en-US" dirty="0"/>
        </a:p>
      </dgm:t>
    </dgm:pt>
    <dgm:pt modelId="{383A595D-9D15-45AE-BB43-0FB64BBAF5D3}" type="parTrans" cxnId="{24F36A84-7662-4D51-9223-61DCE1355668}">
      <dgm:prSet/>
      <dgm:spPr/>
      <dgm:t>
        <a:bodyPr/>
        <a:lstStyle/>
        <a:p>
          <a:endParaRPr lang="en-US"/>
        </a:p>
      </dgm:t>
    </dgm:pt>
    <dgm:pt modelId="{17D220B2-37E1-4FAC-8CA3-B53FF8D23BE1}" type="sibTrans" cxnId="{24F36A84-7662-4D51-9223-61DCE1355668}">
      <dgm:prSet/>
      <dgm:spPr/>
      <dgm:t>
        <a:bodyPr/>
        <a:lstStyle/>
        <a:p>
          <a:endParaRPr lang="en-US"/>
        </a:p>
      </dgm:t>
    </dgm:pt>
    <dgm:pt modelId="{0C3105BC-6091-4765-BB3C-8DB8EDEBCDE6}" type="pres">
      <dgm:prSet presAssocID="{B28911AC-2295-4C20-A7FB-7C0F6159929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7DDC6AE-7166-4CFD-BA57-4C73C3292F28}" type="pres">
      <dgm:prSet presAssocID="{B28911AC-2295-4C20-A7FB-7C0F6159929C}" presName="diamond" presStyleLbl="bgShp" presStyleIdx="0" presStyleCnt="1"/>
      <dgm:spPr/>
    </dgm:pt>
    <dgm:pt modelId="{CBF46DB5-96A0-47B3-B690-DC5E02FB503C}" type="pres">
      <dgm:prSet presAssocID="{B28911AC-2295-4C20-A7FB-7C0F6159929C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DBF39AC-FA0C-472F-A229-4BD4C9E66A11}" type="pres">
      <dgm:prSet presAssocID="{B28911AC-2295-4C20-A7FB-7C0F6159929C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499E56F-ECBB-4BEB-9D13-4D4E29B12EAE}" type="pres">
      <dgm:prSet presAssocID="{B28911AC-2295-4C20-A7FB-7C0F6159929C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D899112-91D7-4394-9959-8153D478BDF9}" type="pres">
      <dgm:prSet presAssocID="{B28911AC-2295-4C20-A7FB-7C0F6159929C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D1814FF-93E6-46EC-AEBA-DE5760182DE5}" type="presOf" srcId="{4D45CD99-098C-4C5E-91EE-3CD8F291597C}" destId="{CBF46DB5-96A0-47B3-B690-DC5E02FB503C}" srcOrd="0" destOrd="0" presId="urn:microsoft.com/office/officeart/2005/8/layout/matrix3"/>
    <dgm:cxn modelId="{A23AD5F3-8792-4293-95E3-A5C7D73D2DF6}" srcId="{B28911AC-2295-4C20-A7FB-7C0F6159929C}" destId="{4D45CD99-098C-4C5E-91EE-3CD8F291597C}" srcOrd="0" destOrd="0" parTransId="{ED1BD058-B4D9-4762-BB57-C3D1A324903E}" sibTransId="{C30E1714-873A-42F2-8F3D-EACBC157C7E6}"/>
    <dgm:cxn modelId="{24F36A84-7662-4D51-9223-61DCE1355668}" srcId="{B28911AC-2295-4C20-A7FB-7C0F6159929C}" destId="{74F5399D-6B8F-4F22-AFF3-3E36F43B9F1F}" srcOrd="3" destOrd="0" parTransId="{383A595D-9D15-45AE-BB43-0FB64BBAF5D3}" sibTransId="{17D220B2-37E1-4FAC-8CA3-B53FF8D23BE1}"/>
    <dgm:cxn modelId="{F4C823AC-3A73-4CEA-A4DD-79944414E76A}" srcId="{B28911AC-2295-4C20-A7FB-7C0F6159929C}" destId="{CDF741C3-FADF-487A-8809-05CBC04C69F3}" srcOrd="2" destOrd="0" parTransId="{04AF4ED8-D994-4535-80DB-D3CF53711A5B}" sibTransId="{CBFBBDB9-E058-4BEE-9A3B-62512EF3593C}"/>
    <dgm:cxn modelId="{03BD2A70-49D5-40D9-8F9F-10D6FC09224A}" type="presOf" srcId="{399F01E8-846C-40F7-9152-4BBC9AEAD688}" destId="{FDBF39AC-FA0C-472F-A229-4BD4C9E66A11}" srcOrd="0" destOrd="0" presId="urn:microsoft.com/office/officeart/2005/8/layout/matrix3"/>
    <dgm:cxn modelId="{B22D2FB5-4271-4EFA-98BF-730CA35B36E6}" type="presOf" srcId="{CDF741C3-FADF-487A-8809-05CBC04C69F3}" destId="{E499E56F-ECBB-4BEB-9D13-4D4E29B12EAE}" srcOrd="0" destOrd="0" presId="urn:microsoft.com/office/officeart/2005/8/layout/matrix3"/>
    <dgm:cxn modelId="{A830124B-55DE-4200-AAC3-B564D0AC47C4}" type="presOf" srcId="{74F5399D-6B8F-4F22-AFF3-3E36F43B9F1F}" destId="{4D899112-91D7-4394-9959-8153D478BDF9}" srcOrd="0" destOrd="0" presId="urn:microsoft.com/office/officeart/2005/8/layout/matrix3"/>
    <dgm:cxn modelId="{BB28F06C-7BC4-456F-BA93-BA4880E259AC}" srcId="{B28911AC-2295-4C20-A7FB-7C0F6159929C}" destId="{399F01E8-846C-40F7-9152-4BBC9AEAD688}" srcOrd="1" destOrd="0" parTransId="{A575732B-B76A-4BEA-A037-F4B294E68794}" sibTransId="{0FD0A0F2-8E26-4957-B39B-AA728B51C0D7}"/>
    <dgm:cxn modelId="{324C0CE6-0BF8-4BA6-AA6D-D08FBC247FF2}" type="presOf" srcId="{B28911AC-2295-4C20-A7FB-7C0F6159929C}" destId="{0C3105BC-6091-4765-BB3C-8DB8EDEBCDE6}" srcOrd="0" destOrd="0" presId="urn:microsoft.com/office/officeart/2005/8/layout/matrix3"/>
    <dgm:cxn modelId="{FC5D9117-D966-4FF6-9738-08E144156D56}" type="presParOf" srcId="{0C3105BC-6091-4765-BB3C-8DB8EDEBCDE6}" destId="{27DDC6AE-7166-4CFD-BA57-4C73C3292F28}" srcOrd="0" destOrd="0" presId="urn:microsoft.com/office/officeart/2005/8/layout/matrix3"/>
    <dgm:cxn modelId="{ED2E1F88-2228-41F3-927E-02C546CEEBEC}" type="presParOf" srcId="{0C3105BC-6091-4765-BB3C-8DB8EDEBCDE6}" destId="{CBF46DB5-96A0-47B3-B690-DC5E02FB503C}" srcOrd="1" destOrd="0" presId="urn:microsoft.com/office/officeart/2005/8/layout/matrix3"/>
    <dgm:cxn modelId="{EAC066BE-892B-4D7E-B324-FC317FEC41B6}" type="presParOf" srcId="{0C3105BC-6091-4765-BB3C-8DB8EDEBCDE6}" destId="{FDBF39AC-FA0C-472F-A229-4BD4C9E66A11}" srcOrd="2" destOrd="0" presId="urn:microsoft.com/office/officeart/2005/8/layout/matrix3"/>
    <dgm:cxn modelId="{C7D633B5-790D-4834-B391-4F0990B1014C}" type="presParOf" srcId="{0C3105BC-6091-4765-BB3C-8DB8EDEBCDE6}" destId="{E499E56F-ECBB-4BEB-9D13-4D4E29B12EAE}" srcOrd="3" destOrd="0" presId="urn:microsoft.com/office/officeart/2005/8/layout/matrix3"/>
    <dgm:cxn modelId="{D9EF139C-522C-4062-A279-E6C504E56491}" type="presParOf" srcId="{0C3105BC-6091-4765-BB3C-8DB8EDEBCDE6}" destId="{4D899112-91D7-4394-9959-8153D478BDF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569581F-84FA-4F95-8461-E1225D79F87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BF4E46-5D9B-4A8D-8BA8-4655C7D5DA29}">
      <dgm:prSet/>
      <dgm:spPr/>
      <dgm:t>
        <a:bodyPr/>
        <a:lstStyle/>
        <a:p>
          <a:r>
            <a:rPr lang="el-GR"/>
            <a:t>1. Να αιτηθούν την εγγραφή τους στο ΓΕΜΗ οι υπόχρεοι που δεν το έχουν πράξει έως σήμερα  </a:t>
          </a:r>
          <a:endParaRPr lang="en-US"/>
        </a:p>
      </dgm:t>
    </dgm:pt>
    <dgm:pt modelId="{EB166B32-F7EF-4471-ABD6-9DE2612DAEC3}" type="parTrans" cxnId="{F6A62436-E6BE-4EC1-AFE3-0F64B8929C64}">
      <dgm:prSet/>
      <dgm:spPr/>
      <dgm:t>
        <a:bodyPr/>
        <a:lstStyle/>
        <a:p>
          <a:endParaRPr lang="en-US"/>
        </a:p>
      </dgm:t>
    </dgm:pt>
    <dgm:pt modelId="{09EB2565-D84A-431E-A856-D2061CE94767}" type="sibTrans" cxnId="{F6A62436-E6BE-4EC1-AFE3-0F64B8929C64}">
      <dgm:prSet/>
      <dgm:spPr/>
      <dgm:t>
        <a:bodyPr/>
        <a:lstStyle/>
        <a:p>
          <a:endParaRPr lang="en-US"/>
        </a:p>
      </dgm:t>
    </dgm:pt>
    <dgm:pt modelId="{616DEA1A-DA1A-40A0-B80C-839EC4B57061}">
      <dgm:prSet/>
      <dgm:spPr/>
      <dgm:t>
        <a:bodyPr/>
        <a:lstStyle/>
        <a:p>
          <a:r>
            <a:rPr lang="el-GR"/>
            <a:t>2. Να υποβάλλουν τις Οικονομικές Καταστάσεις για τη χρήση του 2024 </a:t>
          </a:r>
          <a:endParaRPr lang="en-US"/>
        </a:p>
      </dgm:t>
    </dgm:pt>
    <dgm:pt modelId="{CC01107E-47D3-4A31-B362-BAB33A51DC28}" type="parTrans" cxnId="{D85423D2-4C26-4182-A8B3-ACBB27301DD5}">
      <dgm:prSet/>
      <dgm:spPr/>
      <dgm:t>
        <a:bodyPr/>
        <a:lstStyle/>
        <a:p>
          <a:endParaRPr lang="en-US"/>
        </a:p>
      </dgm:t>
    </dgm:pt>
    <dgm:pt modelId="{80426B0E-4ABF-4B3C-99E0-CE6CB2B7B2CD}" type="sibTrans" cxnId="{D85423D2-4C26-4182-A8B3-ACBB27301DD5}">
      <dgm:prSet/>
      <dgm:spPr/>
      <dgm:t>
        <a:bodyPr/>
        <a:lstStyle/>
        <a:p>
          <a:endParaRPr lang="en-US"/>
        </a:p>
      </dgm:t>
    </dgm:pt>
    <dgm:pt modelId="{735CF0B0-A5D5-4E43-943A-04368A79AD2D}">
      <dgm:prSet/>
      <dgm:spPr/>
      <dgm:t>
        <a:bodyPr/>
        <a:lstStyle/>
        <a:p>
          <a:r>
            <a:rPr lang="el-GR" dirty="0"/>
            <a:t>3. Να καταχωρίσουν τις πράξεις για τις οποίες έχουν μπει σε αναστολή καταχώρισης </a:t>
          </a:r>
          <a:endParaRPr lang="en-US" dirty="0"/>
        </a:p>
      </dgm:t>
    </dgm:pt>
    <dgm:pt modelId="{FD670FF1-05AC-457F-B3F6-ED2CF2DEF889}" type="parTrans" cxnId="{3F300A32-0BD6-4406-9C60-A849A1CE172D}">
      <dgm:prSet/>
      <dgm:spPr/>
      <dgm:t>
        <a:bodyPr/>
        <a:lstStyle/>
        <a:p>
          <a:endParaRPr lang="en-US"/>
        </a:p>
      </dgm:t>
    </dgm:pt>
    <dgm:pt modelId="{8B8C768D-57A0-4E0C-A06D-8AD785502EE9}" type="sibTrans" cxnId="{3F300A32-0BD6-4406-9C60-A849A1CE172D}">
      <dgm:prSet/>
      <dgm:spPr/>
      <dgm:t>
        <a:bodyPr/>
        <a:lstStyle/>
        <a:p>
          <a:endParaRPr lang="en-US"/>
        </a:p>
      </dgm:t>
    </dgm:pt>
    <dgm:pt modelId="{4A314E32-75C3-4470-A177-90FF360327AF}">
      <dgm:prSet/>
      <dgm:spPr/>
      <dgm:t>
        <a:bodyPr/>
        <a:lstStyle/>
        <a:p>
          <a:r>
            <a:rPr lang="el-GR"/>
            <a:t>4. Να αιτηθούν την διόρθωση πράξεων και στοιχείων για καταχωρίσεις που έκαναν με δική τους ευθύνη</a:t>
          </a:r>
          <a:endParaRPr lang="en-US"/>
        </a:p>
      </dgm:t>
    </dgm:pt>
    <dgm:pt modelId="{819197C3-9E11-41A9-960B-68C081F7C82E}" type="parTrans" cxnId="{C4E923E4-F590-47F1-AE4F-CCD14EF4D303}">
      <dgm:prSet/>
      <dgm:spPr/>
      <dgm:t>
        <a:bodyPr/>
        <a:lstStyle/>
        <a:p>
          <a:endParaRPr lang="en-US"/>
        </a:p>
      </dgm:t>
    </dgm:pt>
    <dgm:pt modelId="{5C7286E0-5C9F-48D4-835F-503496AD2F87}" type="sibTrans" cxnId="{C4E923E4-F590-47F1-AE4F-CCD14EF4D303}">
      <dgm:prSet/>
      <dgm:spPr/>
      <dgm:t>
        <a:bodyPr/>
        <a:lstStyle/>
        <a:p>
          <a:endParaRPr lang="en-US"/>
        </a:p>
      </dgm:t>
    </dgm:pt>
    <dgm:pt modelId="{E4AE1024-5CA5-45A7-8879-D46B217DA457}">
      <dgm:prSet/>
      <dgm:spPr/>
      <dgm:t>
        <a:bodyPr/>
        <a:lstStyle/>
        <a:p>
          <a:r>
            <a:rPr lang="el-GR"/>
            <a:t>5. Να δημοσιεύσουν πράξεις που εκκρεμούν</a:t>
          </a:r>
          <a:endParaRPr lang="en-US"/>
        </a:p>
      </dgm:t>
    </dgm:pt>
    <dgm:pt modelId="{F0ED1526-ADB3-407B-80CD-E281ECB44C13}" type="parTrans" cxnId="{06F367C9-DFA1-42C1-9970-AE7A8639ED41}">
      <dgm:prSet/>
      <dgm:spPr/>
      <dgm:t>
        <a:bodyPr/>
        <a:lstStyle/>
        <a:p>
          <a:endParaRPr lang="en-US"/>
        </a:p>
      </dgm:t>
    </dgm:pt>
    <dgm:pt modelId="{9D21AB34-0470-48FF-926B-55CFF87B1997}" type="sibTrans" cxnId="{06F367C9-DFA1-42C1-9970-AE7A8639ED41}">
      <dgm:prSet/>
      <dgm:spPr/>
      <dgm:t>
        <a:bodyPr/>
        <a:lstStyle/>
        <a:p>
          <a:endParaRPr lang="en-US"/>
        </a:p>
      </dgm:t>
    </dgm:pt>
    <dgm:pt modelId="{BD9D95AA-1AED-478E-AB4D-600D30A0963F}" type="pres">
      <dgm:prSet presAssocID="{F569581F-84FA-4F95-8461-E1225D79F87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899BD4BE-848C-4E76-962B-8906BF546845}" type="pres">
      <dgm:prSet presAssocID="{F4BF4E46-5D9B-4A8D-8BA8-4655C7D5DA29}" presName="thickLine" presStyleLbl="alignNode1" presStyleIdx="0" presStyleCnt="5"/>
      <dgm:spPr/>
    </dgm:pt>
    <dgm:pt modelId="{F73B7CBD-A4C3-44CB-B24D-B2692B09C068}" type="pres">
      <dgm:prSet presAssocID="{F4BF4E46-5D9B-4A8D-8BA8-4655C7D5DA29}" presName="horz1" presStyleCnt="0"/>
      <dgm:spPr/>
    </dgm:pt>
    <dgm:pt modelId="{9ACF06E5-7312-48A0-A39D-70AA4B73C1AD}" type="pres">
      <dgm:prSet presAssocID="{F4BF4E46-5D9B-4A8D-8BA8-4655C7D5DA29}" presName="tx1" presStyleLbl="revTx" presStyleIdx="0" presStyleCnt="5"/>
      <dgm:spPr/>
      <dgm:t>
        <a:bodyPr/>
        <a:lstStyle/>
        <a:p>
          <a:endParaRPr lang="el-GR"/>
        </a:p>
      </dgm:t>
    </dgm:pt>
    <dgm:pt modelId="{6B84D392-E408-4A61-B551-367280C4110A}" type="pres">
      <dgm:prSet presAssocID="{F4BF4E46-5D9B-4A8D-8BA8-4655C7D5DA29}" presName="vert1" presStyleCnt="0"/>
      <dgm:spPr/>
    </dgm:pt>
    <dgm:pt modelId="{0A605913-71C5-40BF-AE5C-DC00BE073384}" type="pres">
      <dgm:prSet presAssocID="{616DEA1A-DA1A-40A0-B80C-839EC4B57061}" presName="thickLine" presStyleLbl="alignNode1" presStyleIdx="1" presStyleCnt="5"/>
      <dgm:spPr/>
    </dgm:pt>
    <dgm:pt modelId="{24233D74-FBB3-41D3-8BD9-39E37D95B4E0}" type="pres">
      <dgm:prSet presAssocID="{616DEA1A-DA1A-40A0-B80C-839EC4B57061}" presName="horz1" presStyleCnt="0"/>
      <dgm:spPr/>
    </dgm:pt>
    <dgm:pt modelId="{66C0283D-C92B-4D1D-ABA0-48AB8396E35E}" type="pres">
      <dgm:prSet presAssocID="{616DEA1A-DA1A-40A0-B80C-839EC4B57061}" presName="tx1" presStyleLbl="revTx" presStyleIdx="1" presStyleCnt="5"/>
      <dgm:spPr/>
      <dgm:t>
        <a:bodyPr/>
        <a:lstStyle/>
        <a:p>
          <a:endParaRPr lang="el-GR"/>
        </a:p>
      </dgm:t>
    </dgm:pt>
    <dgm:pt modelId="{23DF8643-DA3A-4865-9A12-83CFF5822274}" type="pres">
      <dgm:prSet presAssocID="{616DEA1A-DA1A-40A0-B80C-839EC4B57061}" presName="vert1" presStyleCnt="0"/>
      <dgm:spPr/>
    </dgm:pt>
    <dgm:pt modelId="{7E3E648E-9793-4AD0-BF6E-AB9DA1E9B881}" type="pres">
      <dgm:prSet presAssocID="{735CF0B0-A5D5-4E43-943A-04368A79AD2D}" presName="thickLine" presStyleLbl="alignNode1" presStyleIdx="2" presStyleCnt="5"/>
      <dgm:spPr/>
    </dgm:pt>
    <dgm:pt modelId="{33804553-DBAC-4A58-9F8F-F7E33703631F}" type="pres">
      <dgm:prSet presAssocID="{735CF0B0-A5D5-4E43-943A-04368A79AD2D}" presName="horz1" presStyleCnt="0"/>
      <dgm:spPr/>
    </dgm:pt>
    <dgm:pt modelId="{C0BDAF89-042F-4E70-BF11-DC9AE9E2DF43}" type="pres">
      <dgm:prSet presAssocID="{735CF0B0-A5D5-4E43-943A-04368A79AD2D}" presName="tx1" presStyleLbl="revTx" presStyleIdx="2" presStyleCnt="5"/>
      <dgm:spPr/>
      <dgm:t>
        <a:bodyPr/>
        <a:lstStyle/>
        <a:p>
          <a:endParaRPr lang="el-GR"/>
        </a:p>
      </dgm:t>
    </dgm:pt>
    <dgm:pt modelId="{40B4393E-1525-457D-BE5F-E9C135E3DE74}" type="pres">
      <dgm:prSet presAssocID="{735CF0B0-A5D5-4E43-943A-04368A79AD2D}" presName="vert1" presStyleCnt="0"/>
      <dgm:spPr/>
    </dgm:pt>
    <dgm:pt modelId="{C3091DCB-5FAA-4B2C-8ECE-B45C8688FA81}" type="pres">
      <dgm:prSet presAssocID="{4A314E32-75C3-4470-A177-90FF360327AF}" presName="thickLine" presStyleLbl="alignNode1" presStyleIdx="3" presStyleCnt="5"/>
      <dgm:spPr/>
    </dgm:pt>
    <dgm:pt modelId="{99937756-5DDE-4811-863B-0E09C9B930F0}" type="pres">
      <dgm:prSet presAssocID="{4A314E32-75C3-4470-A177-90FF360327AF}" presName="horz1" presStyleCnt="0"/>
      <dgm:spPr/>
    </dgm:pt>
    <dgm:pt modelId="{5FD214FE-3C36-4527-AA61-33EA83143597}" type="pres">
      <dgm:prSet presAssocID="{4A314E32-75C3-4470-A177-90FF360327AF}" presName="tx1" presStyleLbl="revTx" presStyleIdx="3" presStyleCnt="5"/>
      <dgm:spPr/>
      <dgm:t>
        <a:bodyPr/>
        <a:lstStyle/>
        <a:p>
          <a:endParaRPr lang="el-GR"/>
        </a:p>
      </dgm:t>
    </dgm:pt>
    <dgm:pt modelId="{88BD864A-1E7E-4D32-98F1-EFBCCCF9537B}" type="pres">
      <dgm:prSet presAssocID="{4A314E32-75C3-4470-A177-90FF360327AF}" presName="vert1" presStyleCnt="0"/>
      <dgm:spPr/>
    </dgm:pt>
    <dgm:pt modelId="{08248041-CAAA-4ABF-8859-053876F69E40}" type="pres">
      <dgm:prSet presAssocID="{E4AE1024-5CA5-45A7-8879-D46B217DA457}" presName="thickLine" presStyleLbl="alignNode1" presStyleIdx="4" presStyleCnt="5"/>
      <dgm:spPr/>
    </dgm:pt>
    <dgm:pt modelId="{103A00BE-C2F2-4FAA-AB7E-D0CE3D46C3AF}" type="pres">
      <dgm:prSet presAssocID="{E4AE1024-5CA5-45A7-8879-D46B217DA457}" presName="horz1" presStyleCnt="0"/>
      <dgm:spPr/>
    </dgm:pt>
    <dgm:pt modelId="{9F6F6162-9672-411D-856F-FFAFAF477C74}" type="pres">
      <dgm:prSet presAssocID="{E4AE1024-5CA5-45A7-8879-D46B217DA457}" presName="tx1" presStyleLbl="revTx" presStyleIdx="4" presStyleCnt="5"/>
      <dgm:spPr/>
      <dgm:t>
        <a:bodyPr/>
        <a:lstStyle/>
        <a:p>
          <a:endParaRPr lang="el-GR"/>
        </a:p>
      </dgm:t>
    </dgm:pt>
    <dgm:pt modelId="{125C6AC9-FA7D-4A56-B20D-7A42A82B4ADD}" type="pres">
      <dgm:prSet presAssocID="{E4AE1024-5CA5-45A7-8879-D46B217DA457}" presName="vert1" presStyleCnt="0"/>
      <dgm:spPr/>
    </dgm:pt>
  </dgm:ptLst>
  <dgm:cxnLst>
    <dgm:cxn modelId="{84C3D617-6596-4F40-8E41-BF32DF34A1CD}" type="presOf" srcId="{F569581F-84FA-4F95-8461-E1225D79F874}" destId="{BD9D95AA-1AED-478E-AB4D-600D30A0963F}" srcOrd="0" destOrd="0" presId="urn:microsoft.com/office/officeart/2008/layout/LinedList"/>
    <dgm:cxn modelId="{F160063B-6488-4167-AF69-2949530E88C7}" type="presOf" srcId="{F4BF4E46-5D9B-4A8D-8BA8-4655C7D5DA29}" destId="{9ACF06E5-7312-48A0-A39D-70AA4B73C1AD}" srcOrd="0" destOrd="0" presId="urn:microsoft.com/office/officeart/2008/layout/LinedList"/>
    <dgm:cxn modelId="{15F4016A-B18E-4A60-A206-07E811440DC8}" type="presOf" srcId="{735CF0B0-A5D5-4E43-943A-04368A79AD2D}" destId="{C0BDAF89-042F-4E70-BF11-DC9AE9E2DF43}" srcOrd="0" destOrd="0" presId="urn:microsoft.com/office/officeart/2008/layout/LinedList"/>
    <dgm:cxn modelId="{F6A62436-E6BE-4EC1-AFE3-0F64B8929C64}" srcId="{F569581F-84FA-4F95-8461-E1225D79F874}" destId="{F4BF4E46-5D9B-4A8D-8BA8-4655C7D5DA29}" srcOrd="0" destOrd="0" parTransId="{EB166B32-F7EF-4471-ABD6-9DE2612DAEC3}" sibTransId="{09EB2565-D84A-431E-A856-D2061CE94767}"/>
    <dgm:cxn modelId="{06F367C9-DFA1-42C1-9970-AE7A8639ED41}" srcId="{F569581F-84FA-4F95-8461-E1225D79F874}" destId="{E4AE1024-5CA5-45A7-8879-D46B217DA457}" srcOrd="4" destOrd="0" parTransId="{F0ED1526-ADB3-407B-80CD-E281ECB44C13}" sibTransId="{9D21AB34-0470-48FF-926B-55CFF87B1997}"/>
    <dgm:cxn modelId="{C8581842-1069-411B-8E7B-F1AEE5750A7A}" type="presOf" srcId="{E4AE1024-5CA5-45A7-8879-D46B217DA457}" destId="{9F6F6162-9672-411D-856F-FFAFAF477C74}" srcOrd="0" destOrd="0" presId="urn:microsoft.com/office/officeart/2008/layout/LinedList"/>
    <dgm:cxn modelId="{3F300A32-0BD6-4406-9C60-A849A1CE172D}" srcId="{F569581F-84FA-4F95-8461-E1225D79F874}" destId="{735CF0B0-A5D5-4E43-943A-04368A79AD2D}" srcOrd="2" destOrd="0" parTransId="{FD670FF1-05AC-457F-B3F6-ED2CF2DEF889}" sibTransId="{8B8C768D-57A0-4E0C-A06D-8AD785502EE9}"/>
    <dgm:cxn modelId="{179CA659-FD32-4E19-BCE4-1CBD7F2EA461}" type="presOf" srcId="{616DEA1A-DA1A-40A0-B80C-839EC4B57061}" destId="{66C0283D-C92B-4D1D-ABA0-48AB8396E35E}" srcOrd="0" destOrd="0" presId="urn:microsoft.com/office/officeart/2008/layout/LinedList"/>
    <dgm:cxn modelId="{D8ADD297-AAE9-407E-B0E3-0B6725E5C89D}" type="presOf" srcId="{4A314E32-75C3-4470-A177-90FF360327AF}" destId="{5FD214FE-3C36-4527-AA61-33EA83143597}" srcOrd="0" destOrd="0" presId="urn:microsoft.com/office/officeart/2008/layout/LinedList"/>
    <dgm:cxn modelId="{D85423D2-4C26-4182-A8B3-ACBB27301DD5}" srcId="{F569581F-84FA-4F95-8461-E1225D79F874}" destId="{616DEA1A-DA1A-40A0-B80C-839EC4B57061}" srcOrd="1" destOrd="0" parTransId="{CC01107E-47D3-4A31-B362-BAB33A51DC28}" sibTransId="{80426B0E-4ABF-4B3C-99E0-CE6CB2B7B2CD}"/>
    <dgm:cxn modelId="{C4E923E4-F590-47F1-AE4F-CCD14EF4D303}" srcId="{F569581F-84FA-4F95-8461-E1225D79F874}" destId="{4A314E32-75C3-4470-A177-90FF360327AF}" srcOrd="3" destOrd="0" parTransId="{819197C3-9E11-41A9-960B-68C081F7C82E}" sibTransId="{5C7286E0-5C9F-48D4-835F-503496AD2F87}"/>
    <dgm:cxn modelId="{6BEDBB5C-4373-4FB9-877E-074F4838183B}" type="presParOf" srcId="{BD9D95AA-1AED-478E-AB4D-600D30A0963F}" destId="{899BD4BE-848C-4E76-962B-8906BF546845}" srcOrd="0" destOrd="0" presId="urn:microsoft.com/office/officeart/2008/layout/LinedList"/>
    <dgm:cxn modelId="{43F67E6A-03DC-4B66-ACDB-9213FA921140}" type="presParOf" srcId="{BD9D95AA-1AED-478E-AB4D-600D30A0963F}" destId="{F73B7CBD-A4C3-44CB-B24D-B2692B09C068}" srcOrd="1" destOrd="0" presId="urn:microsoft.com/office/officeart/2008/layout/LinedList"/>
    <dgm:cxn modelId="{FFFE0458-18D0-447D-9E32-1EC2C4BEA6CF}" type="presParOf" srcId="{F73B7CBD-A4C3-44CB-B24D-B2692B09C068}" destId="{9ACF06E5-7312-48A0-A39D-70AA4B73C1AD}" srcOrd="0" destOrd="0" presId="urn:microsoft.com/office/officeart/2008/layout/LinedList"/>
    <dgm:cxn modelId="{2A5788F0-B92B-4D6B-A967-2FD3F4EF10DF}" type="presParOf" srcId="{F73B7CBD-A4C3-44CB-B24D-B2692B09C068}" destId="{6B84D392-E408-4A61-B551-367280C4110A}" srcOrd="1" destOrd="0" presId="urn:microsoft.com/office/officeart/2008/layout/LinedList"/>
    <dgm:cxn modelId="{F8F4A7C2-EA02-4F11-9650-97B71C03FCD2}" type="presParOf" srcId="{BD9D95AA-1AED-478E-AB4D-600D30A0963F}" destId="{0A605913-71C5-40BF-AE5C-DC00BE073384}" srcOrd="2" destOrd="0" presId="urn:microsoft.com/office/officeart/2008/layout/LinedList"/>
    <dgm:cxn modelId="{60324721-C372-475B-9075-CB90B847B39E}" type="presParOf" srcId="{BD9D95AA-1AED-478E-AB4D-600D30A0963F}" destId="{24233D74-FBB3-41D3-8BD9-39E37D95B4E0}" srcOrd="3" destOrd="0" presId="urn:microsoft.com/office/officeart/2008/layout/LinedList"/>
    <dgm:cxn modelId="{B7E9AADC-4C6D-4B08-9464-F8B8830F3175}" type="presParOf" srcId="{24233D74-FBB3-41D3-8BD9-39E37D95B4E0}" destId="{66C0283D-C92B-4D1D-ABA0-48AB8396E35E}" srcOrd="0" destOrd="0" presId="urn:microsoft.com/office/officeart/2008/layout/LinedList"/>
    <dgm:cxn modelId="{2DF0DC1E-2357-4205-B2A0-F355DB6C2D36}" type="presParOf" srcId="{24233D74-FBB3-41D3-8BD9-39E37D95B4E0}" destId="{23DF8643-DA3A-4865-9A12-83CFF5822274}" srcOrd="1" destOrd="0" presId="urn:microsoft.com/office/officeart/2008/layout/LinedList"/>
    <dgm:cxn modelId="{6446E0ED-E49B-407F-988D-D9A2E2C00A51}" type="presParOf" srcId="{BD9D95AA-1AED-478E-AB4D-600D30A0963F}" destId="{7E3E648E-9793-4AD0-BF6E-AB9DA1E9B881}" srcOrd="4" destOrd="0" presId="urn:microsoft.com/office/officeart/2008/layout/LinedList"/>
    <dgm:cxn modelId="{92E22187-8288-4E32-A1E0-86D02762C328}" type="presParOf" srcId="{BD9D95AA-1AED-478E-AB4D-600D30A0963F}" destId="{33804553-DBAC-4A58-9F8F-F7E33703631F}" srcOrd="5" destOrd="0" presId="urn:microsoft.com/office/officeart/2008/layout/LinedList"/>
    <dgm:cxn modelId="{2F625D81-C14B-4681-9CEF-00DAD96089E6}" type="presParOf" srcId="{33804553-DBAC-4A58-9F8F-F7E33703631F}" destId="{C0BDAF89-042F-4E70-BF11-DC9AE9E2DF43}" srcOrd="0" destOrd="0" presId="urn:microsoft.com/office/officeart/2008/layout/LinedList"/>
    <dgm:cxn modelId="{609941B0-4130-40FB-9175-7B9D9CD7E692}" type="presParOf" srcId="{33804553-DBAC-4A58-9F8F-F7E33703631F}" destId="{40B4393E-1525-457D-BE5F-E9C135E3DE74}" srcOrd="1" destOrd="0" presId="urn:microsoft.com/office/officeart/2008/layout/LinedList"/>
    <dgm:cxn modelId="{EE10D722-24AD-4836-84EF-8B0AAA934C38}" type="presParOf" srcId="{BD9D95AA-1AED-478E-AB4D-600D30A0963F}" destId="{C3091DCB-5FAA-4B2C-8ECE-B45C8688FA81}" srcOrd="6" destOrd="0" presId="urn:microsoft.com/office/officeart/2008/layout/LinedList"/>
    <dgm:cxn modelId="{670E9701-8BE9-47A6-A148-E0C44A465290}" type="presParOf" srcId="{BD9D95AA-1AED-478E-AB4D-600D30A0963F}" destId="{99937756-5DDE-4811-863B-0E09C9B930F0}" srcOrd="7" destOrd="0" presId="urn:microsoft.com/office/officeart/2008/layout/LinedList"/>
    <dgm:cxn modelId="{3894E107-5000-42CF-95C7-871EDD192C83}" type="presParOf" srcId="{99937756-5DDE-4811-863B-0E09C9B930F0}" destId="{5FD214FE-3C36-4527-AA61-33EA83143597}" srcOrd="0" destOrd="0" presId="urn:microsoft.com/office/officeart/2008/layout/LinedList"/>
    <dgm:cxn modelId="{6C7A8545-5C7A-444D-980F-597DD56FC223}" type="presParOf" srcId="{99937756-5DDE-4811-863B-0E09C9B930F0}" destId="{88BD864A-1E7E-4D32-98F1-EFBCCCF9537B}" srcOrd="1" destOrd="0" presId="urn:microsoft.com/office/officeart/2008/layout/LinedList"/>
    <dgm:cxn modelId="{F77C5C1D-072C-466E-86A0-75FE3764299A}" type="presParOf" srcId="{BD9D95AA-1AED-478E-AB4D-600D30A0963F}" destId="{08248041-CAAA-4ABF-8859-053876F69E40}" srcOrd="8" destOrd="0" presId="urn:microsoft.com/office/officeart/2008/layout/LinedList"/>
    <dgm:cxn modelId="{473428E5-F853-4921-9BE3-3774CEA810C1}" type="presParOf" srcId="{BD9D95AA-1AED-478E-AB4D-600D30A0963F}" destId="{103A00BE-C2F2-4FAA-AB7E-D0CE3D46C3AF}" srcOrd="9" destOrd="0" presId="urn:microsoft.com/office/officeart/2008/layout/LinedList"/>
    <dgm:cxn modelId="{82145FC1-C98A-4448-975C-4FB22D544B0F}" type="presParOf" srcId="{103A00BE-C2F2-4FAA-AB7E-D0CE3D46C3AF}" destId="{9F6F6162-9672-411D-856F-FFAFAF477C74}" srcOrd="0" destOrd="0" presId="urn:microsoft.com/office/officeart/2008/layout/LinedList"/>
    <dgm:cxn modelId="{218F8F16-C3C4-465B-AC86-09591B7CBDE5}" type="presParOf" srcId="{103A00BE-C2F2-4FAA-AB7E-D0CE3D46C3AF}" destId="{125C6AC9-FA7D-4A56-B20D-7A42A82B4AD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36DCA5-FABA-42ED-91AC-DC32AE7A4B31}">
      <dsp:nvSpPr>
        <dsp:cNvPr id="0" name=""/>
        <dsp:cNvSpPr/>
      </dsp:nvSpPr>
      <dsp:spPr>
        <a:xfrm>
          <a:off x="0" y="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E465FB-BFC5-4309-B28F-D7708DA37043}">
      <dsp:nvSpPr>
        <dsp:cNvPr id="0" name=""/>
        <dsp:cNvSpPr/>
      </dsp:nvSpPr>
      <dsp:spPr>
        <a:xfrm>
          <a:off x="0" y="0"/>
          <a:ext cx="6391275" cy="2623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b="1" kern="1200" dirty="0"/>
            <a:t>Καταχώριση</a:t>
          </a:r>
          <a:r>
            <a:rPr lang="el-GR" sz="2800" kern="1200" dirty="0"/>
            <a:t> των νομικών πράξεων, στοιχείων ή δηλώσεων που αφορούν στις εμπορικές εταιρείες σε </a:t>
          </a:r>
          <a:r>
            <a:rPr lang="el-GR" sz="2800" b="1" kern="1200" dirty="0"/>
            <a:t>δημόσια βιβλία</a:t>
          </a:r>
          <a:r>
            <a:rPr lang="el-GR" sz="2800" kern="1200" dirty="0"/>
            <a:t>, </a:t>
          </a:r>
          <a:r>
            <a:rPr lang="el-GR" sz="2800" b="1" kern="1200" dirty="0"/>
            <a:t>κατά τρόπο </a:t>
          </a:r>
          <a:r>
            <a:rPr lang="el-GR" sz="2800" kern="1200" dirty="0"/>
            <a:t>σύννομο, ασφαλή και αξιόπιστο</a:t>
          </a:r>
          <a:r>
            <a:rPr lang="en-US" sz="2800" kern="1200" dirty="0"/>
            <a:t>,</a:t>
          </a:r>
          <a:r>
            <a:rPr lang="el-GR" sz="2800" kern="1200" dirty="0"/>
            <a:t> και</a:t>
          </a:r>
          <a:endParaRPr lang="en-US" sz="2800" kern="1200" dirty="0"/>
        </a:p>
      </dsp:txBody>
      <dsp:txXfrm>
        <a:off x="0" y="0"/>
        <a:ext cx="6391275" cy="2623343"/>
      </dsp:txXfrm>
    </dsp:sp>
    <dsp:sp modelId="{1F642E11-9D80-4D3A-BFBF-F6465A0AFE11}">
      <dsp:nvSpPr>
        <dsp:cNvPr id="0" name=""/>
        <dsp:cNvSpPr/>
      </dsp:nvSpPr>
      <dsp:spPr>
        <a:xfrm>
          <a:off x="0" y="2623343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1866B5-2E3C-4443-90D8-986711DC1691}">
      <dsp:nvSpPr>
        <dsp:cNvPr id="0" name=""/>
        <dsp:cNvSpPr/>
      </dsp:nvSpPr>
      <dsp:spPr>
        <a:xfrm>
          <a:off x="0" y="2623343"/>
          <a:ext cx="6391275" cy="2623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/>
            <a:t>την </a:t>
          </a:r>
          <a:r>
            <a:rPr lang="el-GR" sz="2800" b="1" kern="1200"/>
            <a:t>ταυτόχρονη δημοσίευση με σκοπό </a:t>
          </a:r>
          <a:r>
            <a:rPr lang="el-GR" sz="2800" kern="1200"/>
            <a:t>την έγκαιρη και έγκυρη </a:t>
          </a:r>
          <a:r>
            <a:rPr lang="el-GR" sz="2800" b="1" kern="1200"/>
            <a:t>ενημέρωση</a:t>
          </a:r>
          <a:r>
            <a:rPr lang="el-GR" sz="2800" kern="1200"/>
            <a:t> όσων συναλλάσσονται ή πρόκειται να συναλλαχθούν με μια εταιρεία. </a:t>
          </a:r>
          <a:endParaRPr lang="en-US" sz="2800" kern="1200"/>
        </a:p>
      </dsp:txBody>
      <dsp:txXfrm>
        <a:off x="0" y="2623343"/>
        <a:ext cx="6391275" cy="26233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0F82F1-2038-4666-B5E4-7A9E6206DA10}">
      <dsp:nvSpPr>
        <dsp:cNvPr id="0" name=""/>
        <dsp:cNvSpPr/>
      </dsp:nvSpPr>
      <dsp:spPr>
        <a:xfrm>
          <a:off x="0" y="64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8A7EE-3B1C-470E-A72C-8A1DE01ECE41}">
      <dsp:nvSpPr>
        <dsp:cNvPr id="0" name=""/>
        <dsp:cNvSpPr/>
      </dsp:nvSpPr>
      <dsp:spPr>
        <a:xfrm>
          <a:off x="0" y="640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/>
            <a:t>Α. Τα  Βιβλία Εταιρειών που τηρούνταν στα Πρωτοδικεία </a:t>
          </a:r>
          <a:endParaRPr lang="en-US" sz="2100" kern="1200"/>
        </a:p>
      </dsp:txBody>
      <dsp:txXfrm>
        <a:off x="0" y="640"/>
        <a:ext cx="6391275" cy="1049081"/>
      </dsp:txXfrm>
    </dsp:sp>
    <dsp:sp modelId="{D9A247B2-A881-4B4F-AC71-ECDDC9442E40}">
      <dsp:nvSpPr>
        <dsp:cNvPr id="0" name=""/>
        <dsp:cNvSpPr/>
      </dsp:nvSpPr>
      <dsp:spPr>
        <a:xfrm>
          <a:off x="0" y="1049721"/>
          <a:ext cx="6391275" cy="0"/>
        </a:xfrm>
        <a:prstGeom prst="line">
          <a:avLst/>
        </a:prstGeom>
        <a:solidFill>
          <a:schemeClr val="accent2">
            <a:hueOff val="-332684"/>
            <a:satOff val="2054"/>
            <a:lumOff val="-294"/>
            <a:alphaOff val="0"/>
          </a:schemeClr>
        </a:solidFill>
        <a:ln w="19050" cap="rnd" cmpd="sng" algn="ctr">
          <a:solidFill>
            <a:schemeClr val="accent2">
              <a:hueOff val="-332684"/>
              <a:satOff val="2054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01AACE-5C75-4D6C-9C00-C1A95414F668}">
      <dsp:nvSpPr>
        <dsp:cNvPr id="0" name=""/>
        <dsp:cNvSpPr/>
      </dsp:nvSpPr>
      <dsp:spPr>
        <a:xfrm>
          <a:off x="0" y="1049721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/>
            <a:t>Β. Το Μητρώο  Ανωνύμων Εταιρειών (ΜΑΕ) που τηρούνταν στις Περιφερειακές Ενότητες της χώρας </a:t>
          </a:r>
          <a:endParaRPr lang="en-US" sz="2100" kern="1200" dirty="0"/>
        </a:p>
      </dsp:txBody>
      <dsp:txXfrm>
        <a:off x="0" y="1049721"/>
        <a:ext cx="6391275" cy="1049081"/>
      </dsp:txXfrm>
    </dsp:sp>
    <dsp:sp modelId="{6B00A898-62E4-42A1-9894-8CE14AD38FC5}">
      <dsp:nvSpPr>
        <dsp:cNvPr id="0" name=""/>
        <dsp:cNvSpPr/>
      </dsp:nvSpPr>
      <dsp:spPr>
        <a:xfrm>
          <a:off x="0" y="2098802"/>
          <a:ext cx="6391275" cy="0"/>
        </a:xfrm>
        <a:prstGeom prst="line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66D890-A799-4827-A242-06C7FA2C21B2}">
      <dsp:nvSpPr>
        <dsp:cNvPr id="0" name=""/>
        <dsp:cNvSpPr/>
      </dsp:nvSpPr>
      <dsp:spPr>
        <a:xfrm>
          <a:off x="0" y="2098802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/>
            <a:t>Γ. Το Μητρώο των Αστικών Συνεταιρισμών που τηρούνταν στα Ειρηνοδικεία της χώρας</a:t>
          </a:r>
          <a:endParaRPr lang="en-US" sz="2100" kern="1200" dirty="0"/>
        </a:p>
      </dsp:txBody>
      <dsp:txXfrm>
        <a:off x="0" y="2098802"/>
        <a:ext cx="6391275" cy="1049081"/>
      </dsp:txXfrm>
    </dsp:sp>
    <dsp:sp modelId="{4FD06DDB-E9B7-4F2C-B4A2-69E69D896DCE}">
      <dsp:nvSpPr>
        <dsp:cNvPr id="0" name=""/>
        <dsp:cNvSpPr/>
      </dsp:nvSpPr>
      <dsp:spPr>
        <a:xfrm>
          <a:off x="0" y="3147884"/>
          <a:ext cx="6391275" cy="0"/>
        </a:xfrm>
        <a:prstGeom prst="line">
          <a:avLst/>
        </a:prstGeom>
        <a:solidFill>
          <a:schemeClr val="accent2">
            <a:hueOff val="-998051"/>
            <a:satOff val="6162"/>
            <a:lumOff val="-882"/>
            <a:alphaOff val="0"/>
          </a:schemeClr>
        </a:solidFill>
        <a:ln w="19050" cap="rnd" cmpd="sng" algn="ctr">
          <a:solidFill>
            <a:schemeClr val="accent2">
              <a:hueOff val="-998051"/>
              <a:satOff val="6162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65D66-E1F2-4C28-B3EB-F018C5239668}">
      <dsp:nvSpPr>
        <dsp:cNvPr id="0" name=""/>
        <dsp:cNvSpPr/>
      </dsp:nvSpPr>
      <dsp:spPr>
        <a:xfrm>
          <a:off x="0" y="3147884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/>
            <a:t>Δ. το ΦΕΚ ΤΑΕ και ΕΠΕ</a:t>
          </a:r>
          <a:endParaRPr lang="en-US" sz="2100" kern="1200" dirty="0"/>
        </a:p>
      </dsp:txBody>
      <dsp:txXfrm>
        <a:off x="0" y="3147884"/>
        <a:ext cx="6391275" cy="1049081"/>
      </dsp:txXfrm>
    </dsp:sp>
    <dsp:sp modelId="{97A401A7-754B-4576-8F5C-DFD369CB341A}">
      <dsp:nvSpPr>
        <dsp:cNvPr id="0" name=""/>
        <dsp:cNvSpPr/>
      </dsp:nvSpPr>
      <dsp:spPr>
        <a:xfrm>
          <a:off x="0" y="4196965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6E607-9D02-4FBF-852C-62AD10D74ED9}">
      <dsp:nvSpPr>
        <dsp:cNvPr id="0" name=""/>
        <dsp:cNvSpPr/>
      </dsp:nvSpPr>
      <dsp:spPr>
        <a:xfrm>
          <a:off x="0" y="4196965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/>
            <a:t>Ε. Την υποχρέωση δημοσίευσης των οικονομικών καταστάσεων σε εφημερίδες/ιστοσελίδες.</a:t>
          </a:r>
          <a:endParaRPr lang="en-US" sz="2100" kern="1200" dirty="0"/>
        </a:p>
      </dsp:txBody>
      <dsp:txXfrm>
        <a:off x="0" y="4196965"/>
        <a:ext cx="6391275" cy="10490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820DA-7465-4C73-A1EA-C160F0F0BCF8}">
      <dsp:nvSpPr>
        <dsp:cNvPr id="0" name=""/>
        <dsp:cNvSpPr/>
      </dsp:nvSpPr>
      <dsp:spPr>
        <a:xfrm>
          <a:off x="0" y="64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913ADF-4195-480B-87C3-A7D9A81CE604}">
      <dsp:nvSpPr>
        <dsp:cNvPr id="0" name=""/>
        <dsp:cNvSpPr/>
      </dsp:nvSpPr>
      <dsp:spPr>
        <a:xfrm>
          <a:off x="0" y="640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/>
            <a:t>1. Αποτελεί </a:t>
          </a:r>
          <a:r>
            <a:rPr lang="el-GR" sz="2100" b="1" kern="1200"/>
            <a:t>επιταγή της ευρωπαϊκής νομοθεσίας </a:t>
          </a:r>
          <a:endParaRPr lang="en-US" sz="2100" kern="1200"/>
        </a:p>
      </dsp:txBody>
      <dsp:txXfrm>
        <a:off x="0" y="640"/>
        <a:ext cx="6391275" cy="1049081"/>
      </dsp:txXfrm>
    </dsp:sp>
    <dsp:sp modelId="{26D9E60F-D53E-4151-8C7A-EB1A52AB1C18}">
      <dsp:nvSpPr>
        <dsp:cNvPr id="0" name=""/>
        <dsp:cNvSpPr/>
      </dsp:nvSpPr>
      <dsp:spPr>
        <a:xfrm>
          <a:off x="0" y="1049721"/>
          <a:ext cx="6391275" cy="0"/>
        </a:xfrm>
        <a:prstGeom prst="line">
          <a:avLst/>
        </a:prstGeom>
        <a:solidFill>
          <a:schemeClr val="accent2">
            <a:hueOff val="-332684"/>
            <a:satOff val="2054"/>
            <a:lumOff val="-294"/>
            <a:alphaOff val="0"/>
          </a:schemeClr>
        </a:solidFill>
        <a:ln w="19050" cap="rnd" cmpd="sng" algn="ctr">
          <a:solidFill>
            <a:schemeClr val="accent2">
              <a:hueOff val="-332684"/>
              <a:satOff val="2054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EBBB85-EC71-4AF0-A824-4919BA52E3E9}">
      <dsp:nvSpPr>
        <dsp:cNvPr id="0" name=""/>
        <dsp:cNvSpPr/>
      </dsp:nvSpPr>
      <dsp:spPr>
        <a:xfrm>
          <a:off x="0" y="1049721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/>
            <a:t>2. </a:t>
          </a:r>
          <a:r>
            <a:rPr lang="el-GR" sz="2100" b="1" kern="1200"/>
            <a:t>Επηρεάζει τη νομιμότητα </a:t>
          </a:r>
          <a:r>
            <a:rPr lang="el-GR" sz="2100" kern="1200"/>
            <a:t>των πράξεων, δηλαδή:</a:t>
          </a:r>
          <a:endParaRPr lang="en-US" sz="2100" kern="1200"/>
        </a:p>
      </dsp:txBody>
      <dsp:txXfrm>
        <a:off x="0" y="1049721"/>
        <a:ext cx="6391275" cy="1049081"/>
      </dsp:txXfrm>
    </dsp:sp>
    <dsp:sp modelId="{1006F244-8A8D-48FB-8357-77FF0FA0FB3D}">
      <dsp:nvSpPr>
        <dsp:cNvPr id="0" name=""/>
        <dsp:cNvSpPr/>
      </dsp:nvSpPr>
      <dsp:spPr>
        <a:xfrm>
          <a:off x="0" y="2098802"/>
          <a:ext cx="6391275" cy="0"/>
        </a:xfrm>
        <a:prstGeom prst="line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69251-3571-4301-A942-31010EFF2AFB}">
      <dsp:nvSpPr>
        <dsp:cNvPr id="0" name=""/>
        <dsp:cNvSpPr/>
      </dsp:nvSpPr>
      <dsp:spPr>
        <a:xfrm>
          <a:off x="0" y="2098802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/>
            <a:t>οι καταχωρίσεις πράξεων &amp; στοιχείων της εταιρείας στο Γ.Ε.ΜΗ. επιφέρουν τα έννομα αποτελέσματα των πράξεων. </a:t>
          </a:r>
          <a:endParaRPr lang="en-US" sz="2100" kern="1200" dirty="0"/>
        </a:p>
      </dsp:txBody>
      <dsp:txXfrm>
        <a:off x="0" y="2098802"/>
        <a:ext cx="6391275" cy="1049081"/>
      </dsp:txXfrm>
    </dsp:sp>
    <dsp:sp modelId="{048E6F17-BC33-436A-9AB9-B9DF446ECE2F}">
      <dsp:nvSpPr>
        <dsp:cNvPr id="0" name=""/>
        <dsp:cNvSpPr/>
      </dsp:nvSpPr>
      <dsp:spPr>
        <a:xfrm>
          <a:off x="0" y="3147884"/>
          <a:ext cx="6391275" cy="0"/>
        </a:xfrm>
        <a:prstGeom prst="line">
          <a:avLst/>
        </a:prstGeom>
        <a:solidFill>
          <a:schemeClr val="accent2">
            <a:hueOff val="-998051"/>
            <a:satOff val="6162"/>
            <a:lumOff val="-882"/>
            <a:alphaOff val="0"/>
          </a:schemeClr>
        </a:solidFill>
        <a:ln w="19050" cap="rnd" cmpd="sng" algn="ctr">
          <a:solidFill>
            <a:schemeClr val="accent2">
              <a:hueOff val="-998051"/>
              <a:satOff val="6162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48C27B-521B-4F0A-A675-C624DD2C96F0}">
      <dsp:nvSpPr>
        <dsp:cNvPr id="0" name=""/>
        <dsp:cNvSpPr/>
      </dsp:nvSpPr>
      <dsp:spPr>
        <a:xfrm>
          <a:off x="0" y="3147884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/>
            <a:t>Η μη καταχώριση μπορεί να έχει σοβαρές συνέπειες (ακυρότητα, ακυρωσία)</a:t>
          </a:r>
          <a:endParaRPr lang="en-US" sz="2100" kern="1200"/>
        </a:p>
      </dsp:txBody>
      <dsp:txXfrm>
        <a:off x="0" y="3147884"/>
        <a:ext cx="6391275" cy="1049081"/>
      </dsp:txXfrm>
    </dsp:sp>
    <dsp:sp modelId="{F6F4C5E4-33EF-4360-8736-D25B7FD5FF7D}">
      <dsp:nvSpPr>
        <dsp:cNvPr id="0" name=""/>
        <dsp:cNvSpPr/>
      </dsp:nvSpPr>
      <dsp:spPr>
        <a:xfrm>
          <a:off x="0" y="4196965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8496E-1771-4C37-8C46-F18756FD007A}">
      <dsp:nvSpPr>
        <dsp:cNvPr id="0" name=""/>
        <dsp:cNvSpPr/>
      </dsp:nvSpPr>
      <dsp:spPr>
        <a:xfrm>
          <a:off x="0" y="4196965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/>
            <a:t>(Όπως  ίσχυε  με το ΜΑΕ</a:t>
          </a:r>
          <a:r>
            <a:rPr lang="en-GB" sz="2100" kern="1200" dirty="0"/>
            <a:t> </a:t>
          </a:r>
          <a:r>
            <a:rPr lang="el-GR" sz="2100" kern="1200" dirty="0"/>
            <a:t>και με τα Μητρώα των Πρωτοδικείων). </a:t>
          </a:r>
          <a:endParaRPr lang="en-US" sz="2100" kern="1200" dirty="0"/>
        </a:p>
      </dsp:txBody>
      <dsp:txXfrm>
        <a:off x="0" y="4196965"/>
        <a:ext cx="6391275" cy="10490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5F634-BF47-453F-8F85-9FBE27323754}">
      <dsp:nvSpPr>
        <dsp:cNvPr id="0" name=""/>
        <dsp:cNvSpPr/>
      </dsp:nvSpPr>
      <dsp:spPr>
        <a:xfrm>
          <a:off x="0" y="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52EB0E-CD39-428E-9036-CFD66ADFDCBD}">
      <dsp:nvSpPr>
        <dsp:cNvPr id="0" name=""/>
        <dsp:cNvSpPr/>
      </dsp:nvSpPr>
      <dsp:spPr>
        <a:xfrm>
          <a:off x="0" y="0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kern="1200"/>
            <a:t>Μπορούν να αντλήσουν πληροφορίες </a:t>
          </a:r>
          <a:r>
            <a:rPr lang="el-GR" sz="2600" kern="1200"/>
            <a:t>επιχειρήσεις, εταίροι, μέτοχοι, τράπεζες,  δημόσια διοίκηση, τρίτοι</a:t>
          </a:r>
          <a:endParaRPr lang="en-US" sz="2600" kern="1200"/>
        </a:p>
      </dsp:txBody>
      <dsp:txXfrm>
        <a:off x="0" y="0"/>
        <a:ext cx="6391275" cy="1311671"/>
      </dsp:txXfrm>
    </dsp:sp>
    <dsp:sp modelId="{18E24829-87CF-4EA8-A1DB-08CCE288826A}">
      <dsp:nvSpPr>
        <dsp:cNvPr id="0" name=""/>
        <dsp:cNvSpPr/>
      </dsp:nvSpPr>
      <dsp:spPr>
        <a:xfrm>
          <a:off x="0" y="1311671"/>
          <a:ext cx="6391275" cy="0"/>
        </a:xfrm>
        <a:prstGeom prst="line">
          <a:avLst/>
        </a:prstGeom>
        <a:solidFill>
          <a:schemeClr val="accent2">
            <a:hueOff val="-443578"/>
            <a:satOff val="2739"/>
            <a:lumOff val="-392"/>
            <a:alphaOff val="0"/>
          </a:schemeClr>
        </a:solidFill>
        <a:ln w="19050" cap="rnd" cmpd="sng" algn="ctr">
          <a:solidFill>
            <a:schemeClr val="accent2">
              <a:hueOff val="-443578"/>
              <a:satOff val="2739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3E4B06-AA6A-4FE9-9C71-8F1613B36C2E}">
      <dsp:nvSpPr>
        <dsp:cNvPr id="0" name=""/>
        <dsp:cNvSpPr/>
      </dsp:nvSpPr>
      <dsp:spPr>
        <a:xfrm>
          <a:off x="0" y="1311671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kern="1200"/>
            <a:t>Ενισχύεται η διαφάνεια </a:t>
          </a:r>
          <a:r>
            <a:rPr lang="el-GR" sz="2600" kern="1200"/>
            <a:t>των εταιρικών πράξεων έναντι των τρίτων και μεταξύ των εταίρων/μετόχων</a:t>
          </a:r>
          <a:endParaRPr lang="en-US" sz="2600" kern="1200"/>
        </a:p>
      </dsp:txBody>
      <dsp:txXfrm>
        <a:off x="0" y="1311671"/>
        <a:ext cx="6391275" cy="1311671"/>
      </dsp:txXfrm>
    </dsp:sp>
    <dsp:sp modelId="{03AE895D-DD68-4EB8-9E62-9FAB8365F0DA}">
      <dsp:nvSpPr>
        <dsp:cNvPr id="0" name=""/>
        <dsp:cNvSpPr/>
      </dsp:nvSpPr>
      <dsp:spPr>
        <a:xfrm>
          <a:off x="0" y="2623343"/>
          <a:ext cx="6391275" cy="0"/>
        </a:xfrm>
        <a:prstGeom prst="line">
          <a:avLst/>
        </a:prstGeom>
        <a:solidFill>
          <a:schemeClr val="accent2">
            <a:hueOff val="-887157"/>
            <a:satOff val="5477"/>
            <a:lumOff val="-784"/>
            <a:alphaOff val="0"/>
          </a:schemeClr>
        </a:solidFill>
        <a:ln w="19050" cap="rnd" cmpd="sng" algn="ctr">
          <a:solidFill>
            <a:schemeClr val="accent2">
              <a:hueOff val="-887157"/>
              <a:satOff val="5477"/>
              <a:lumOff val="-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3AB0F-0415-4605-9429-54466FF45732}">
      <dsp:nvSpPr>
        <dsp:cNvPr id="0" name=""/>
        <dsp:cNvSpPr/>
      </dsp:nvSpPr>
      <dsp:spPr>
        <a:xfrm>
          <a:off x="0" y="2623343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kern="1200" dirty="0"/>
            <a:t>Επιτυγχάνεται η απλούστευση αναζήτησης στοιχείων </a:t>
          </a:r>
          <a:r>
            <a:rPr lang="el-GR" sz="2600" kern="1200" dirty="0"/>
            <a:t>των εταιρειών  </a:t>
          </a:r>
          <a:endParaRPr lang="en-US" sz="2600" kern="1200" dirty="0"/>
        </a:p>
      </dsp:txBody>
      <dsp:txXfrm>
        <a:off x="0" y="2623343"/>
        <a:ext cx="6391275" cy="1311671"/>
      </dsp:txXfrm>
    </dsp:sp>
    <dsp:sp modelId="{694A7814-2D0F-4918-A3C8-09D18E093EA2}">
      <dsp:nvSpPr>
        <dsp:cNvPr id="0" name=""/>
        <dsp:cNvSpPr/>
      </dsp:nvSpPr>
      <dsp:spPr>
        <a:xfrm>
          <a:off x="0" y="3935015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0FDFA-DB4F-46D9-BC7C-BF7A7B816385}">
      <dsp:nvSpPr>
        <dsp:cNvPr id="0" name=""/>
        <dsp:cNvSpPr/>
      </dsp:nvSpPr>
      <dsp:spPr>
        <a:xfrm>
          <a:off x="0" y="3935015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kern="1200" dirty="0"/>
            <a:t>Καθίσταται αποτελεσματικότερη η Δημόσια Διοίκηση και  η άσκηση πολιτικής.</a:t>
          </a:r>
          <a:endParaRPr lang="en-US" sz="2600" kern="1200" dirty="0"/>
        </a:p>
      </dsp:txBody>
      <dsp:txXfrm>
        <a:off x="0" y="3935015"/>
        <a:ext cx="6391275" cy="13116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3F65E8-FD3D-434F-8EA3-37257BB9BAF3}">
      <dsp:nvSpPr>
        <dsp:cNvPr id="0" name=""/>
        <dsp:cNvSpPr/>
      </dsp:nvSpPr>
      <dsp:spPr>
        <a:xfrm>
          <a:off x="0" y="715"/>
          <a:ext cx="699237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FE504-D3D1-4EE0-8399-11EEECABB6B6}">
      <dsp:nvSpPr>
        <dsp:cNvPr id="0" name=""/>
        <dsp:cNvSpPr/>
      </dsp:nvSpPr>
      <dsp:spPr>
        <a:xfrm>
          <a:off x="0" y="715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1.   ΑΕ, ΕΠΕ, ΙΚΕ, ΟΕ, ΕΕ, (ΕΕ κατά μετοχές)</a:t>
          </a:r>
          <a:endParaRPr lang="en-US" sz="1600" kern="1200"/>
        </a:p>
      </dsp:txBody>
      <dsp:txXfrm>
        <a:off x="0" y="715"/>
        <a:ext cx="6992379" cy="585942"/>
      </dsp:txXfrm>
    </dsp:sp>
    <dsp:sp modelId="{9ED27F17-B243-4E13-8A2D-D1A77B7BB6DC}">
      <dsp:nvSpPr>
        <dsp:cNvPr id="0" name=""/>
        <dsp:cNvSpPr/>
      </dsp:nvSpPr>
      <dsp:spPr>
        <a:xfrm>
          <a:off x="0" y="586657"/>
          <a:ext cx="6992379" cy="0"/>
        </a:xfrm>
        <a:prstGeom prst="line">
          <a:avLst/>
        </a:prstGeom>
        <a:solidFill>
          <a:schemeClr val="accent2">
            <a:hueOff val="-147859"/>
            <a:satOff val="913"/>
            <a:lumOff val="-131"/>
            <a:alphaOff val="0"/>
          </a:schemeClr>
        </a:solidFill>
        <a:ln w="19050" cap="rnd" cmpd="sng" algn="ctr">
          <a:solidFill>
            <a:schemeClr val="accent2">
              <a:hueOff val="-147859"/>
              <a:satOff val="913"/>
              <a:lumOff val="-1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7B2828-5D63-43D9-BAA6-2578529E5549}">
      <dsp:nvSpPr>
        <dsp:cNvPr id="0" name=""/>
        <dsp:cNvSpPr/>
      </dsp:nvSpPr>
      <dsp:spPr>
        <a:xfrm>
          <a:off x="0" y="586657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2.   Ο Αστικός Συνεταιρισμός (αλληλοασφαλιστικός, πιστωτικός, οικοδομικός και ενεργειακές κοινότητες)</a:t>
          </a:r>
          <a:endParaRPr lang="en-US" sz="1600" kern="1200"/>
        </a:p>
      </dsp:txBody>
      <dsp:txXfrm>
        <a:off x="0" y="586657"/>
        <a:ext cx="6992379" cy="585942"/>
      </dsp:txXfrm>
    </dsp:sp>
    <dsp:sp modelId="{327A44CD-C9EF-45D1-8D7E-BF59B7BEC165}">
      <dsp:nvSpPr>
        <dsp:cNvPr id="0" name=""/>
        <dsp:cNvSpPr/>
      </dsp:nvSpPr>
      <dsp:spPr>
        <a:xfrm>
          <a:off x="0" y="1172599"/>
          <a:ext cx="6992379" cy="0"/>
        </a:xfrm>
        <a:prstGeom prst="line">
          <a:avLst/>
        </a:prstGeom>
        <a:solidFill>
          <a:schemeClr val="accent2">
            <a:hueOff val="-295719"/>
            <a:satOff val="1826"/>
            <a:lumOff val="-261"/>
            <a:alphaOff val="0"/>
          </a:schemeClr>
        </a:solidFill>
        <a:ln w="19050" cap="rnd" cmpd="sng" algn="ctr">
          <a:solidFill>
            <a:schemeClr val="accent2">
              <a:hueOff val="-295719"/>
              <a:satOff val="1826"/>
              <a:lumOff val="-2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817812-EA42-4DF5-B59F-63A54B511EC9}">
      <dsp:nvSpPr>
        <dsp:cNvPr id="0" name=""/>
        <dsp:cNvSpPr/>
      </dsp:nvSpPr>
      <dsp:spPr>
        <a:xfrm>
          <a:off x="0" y="1172599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3.   Η ΚΟΙΣΠΕ, η ΚΟΙΝΣΕΠ και ο  Συνεταιρισμός Εργαζομένων</a:t>
          </a:r>
          <a:endParaRPr lang="en-US" sz="1600" kern="1200"/>
        </a:p>
      </dsp:txBody>
      <dsp:txXfrm>
        <a:off x="0" y="1172599"/>
        <a:ext cx="6992379" cy="585942"/>
      </dsp:txXfrm>
    </dsp:sp>
    <dsp:sp modelId="{934046A1-CC5F-4C9D-BD6D-F657F47AD898}">
      <dsp:nvSpPr>
        <dsp:cNvPr id="0" name=""/>
        <dsp:cNvSpPr/>
      </dsp:nvSpPr>
      <dsp:spPr>
        <a:xfrm>
          <a:off x="0" y="1758541"/>
          <a:ext cx="6992379" cy="0"/>
        </a:xfrm>
        <a:prstGeom prst="line">
          <a:avLst/>
        </a:prstGeom>
        <a:solidFill>
          <a:schemeClr val="accent2">
            <a:hueOff val="-443578"/>
            <a:satOff val="2739"/>
            <a:lumOff val="-392"/>
            <a:alphaOff val="0"/>
          </a:schemeClr>
        </a:solidFill>
        <a:ln w="19050" cap="rnd" cmpd="sng" algn="ctr">
          <a:solidFill>
            <a:schemeClr val="accent2">
              <a:hueOff val="-443578"/>
              <a:satOff val="2739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E39098-DF31-4CBF-90BE-8EEB0166FC0C}">
      <dsp:nvSpPr>
        <dsp:cNvPr id="0" name=""/>
        <dsp:cNvSpPr/>
      </dsp:nvSpPr>
      <dsp:spPr>
        <a:xfrm>
          <a:off x="0" y="1758541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4.   Η Αστική Εταιρεία με οικονομικό σκοπό και νομική προσωπικότητα.</a:t>
          </a:r>
          <a:endParaRPr lang="en-US" sz="1600" kern="1200"/>
        </a:p>
      </dsp:txBody>
      <dsp:txXfrm>
        <a:off x="0" y="1758541"/>
        <a:ext cx="6992379" cy="585942"/>
      </dsp:txXfrm>
    </dsp:sp>
    <dsp:sp modelId="{8291C622-44BE-4ACA-9EC5-5ED1EE760913}">
      <dsp:nvSpPr>
        <dsp:cNvPr id="0" name=""/>
        <dsp:cNvSpPr/>
      </dsp:nvSpPr>
      <dsp:spPr>
        <a:xfrm>
          <a:off x="0" y="2344483"/>
          <a:ext cx="6992379" cy="0"/>
        </a:xfrm>
        <a:prstGeom prst="line">
          <a:avLst/>
        </a:prstGeom>
        <a:solidFill>
          <a:schemeClr val="accent2">
            <a:hueOff val="-591438"/>
            <a:satOff val="3652"/>
            <a:lumOff val="-523"/>
            <a:alphaOff val="0"/>
          </a:schemeClr>
        </a:solidFill>
        <a:ln w="19050" cap="rnd" cmpd="sng" algn="ctr">
          <a:solidFill>
            <a:schemeClr val="accent2">
              <a:hueOff val="-591438"/>
              <a:satOff val="3652"/>
              <a:lumOff val="-5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9A285-3EE2-4B63-BAC7-ACAD8A91B600}">
      <dsp:nvSpPr>
        <dsp:cNvPr id="0" name=""/>
        <dsp:cNvSpPr/>
      </dsp:nvSpPr>
      <dsp:spPr>
        <a:xfrm>
          <a:off x="0" y="2344483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5.  Ο Ευρωπαϊκός Όμιλος Οικονομικού Σκοπού</a:t>
          </a:r>
          <a:endParaRPr lang="en-US" sz="1600" kern="1200"/>
        </a:p>
      </dsp:txBody>
      <dsp:txXfrm>
        <a:off x="0" y="2344483"/>
        <a:ext cx="6992379" cy="585942"/>
      </dsp:txXfrm>
    </dsp:sp>
    <dsp:sp modelId="{393DBDB4-025E-401C-ABE9-0D6A2550B2F0}">
      <dsp:nvSpPr>
        <dsp:cNvPr id="0" name=""/>
        <dsp:cNvSpPr/>
      </dsp:nvSpPr>
      <dsp:spPr>
        <a:xfrm>
          <a:off x="0" y="2930425"/>
          <a:ext cx="6992379" cy="0"/>
        </a:xfrm>
        <a:prstGeom prst="line">
          <a:avLst/>
        </a:prstGeom>
        <a:solidFill>
          <a:schemeClr val="accent2">
            <a:hueOff val="-739297"/>
            <a:satOff val="4564"/>
            <a:lumOff val="-653"/>
            <a:alphaOff val="0"/>
          </a:schemeClr>
        </a:solidFill>
        <a:ln w="19050" cap="rnd" cmpd="sng" algn="ctr">
          <a:solidFill>
            <a:schemeClr val="accent2">
              <a:hueOff val="-739297"/>
              <a:satOff val="4564"/>
              <a:lumOff val="-6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59F4D8-DA3A-4858-BD63-A98B697D5F10}">
      <dsp:nvSpPr>
        <dsp:cNvPr id="0" name=""/>
        <dsp:cNvSpPr/>
      </dsp:nvSpPr>
      <dsp:spPr>
        <a:xfrm>
          <a:off x="0" y="2930425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6.  Η Ευρωπαϊκή Εταιρεία</a:t>
          </a:r>
          <a:endParaRPr lang="en-US" sz="1600" kern="1200"/>
        </a:p>
      </dsp:txBody>
      <dsp:txXfrm>
        <a:off x="0" y="2930425"/>
        <a:ext cx="6992379" cy="585942"/>
      </dsp:txXfrm>
    </dsp:sp>
    <dsp:sp modelId="{41782495-2331-426A-9C7E-91462ACA6C29}">
      <dsp:nvSpPr>
        <dsp:cNvPr id="0" name=""/>
        <dsp:cNvSpPr/>
      </dsp:nvSpPr>
      <dsp:spPr>
        <a:xfrm>
          <a:off x="0" y="3516367"/>
          <a:ext cx="6992379" cy="0"/>
        </a:xfrm>
        <a:prstGeom prst="line">
          <a:avLst/>
        </a:prstGeom>
        <a:solidFill>
          <a:schemeClr val="accent2">
            <a:hueOff val="-887157"/>
            <a:satOff val="5477"/>
            <a:lumOff val="-784"/>
            <a:alphaOff val="0"/>
          </a:schemeClr>
        </a:solidFill>
        <a:ln w="19050" cap="rnd" cmpd="sng" algn="ctr">
          <a:solidFill>
            <a:schemeClr val="accent2">
              <a:hueOff val="-887157"/>
              <a:satOff val="5477"/>
              <a:lumOff val="-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73078F-6052-4DD2-8DC2-850CE2FC4250}">
      <dsp:nvSpPr>
        <dsp:cNvPr id="0" name=""/>
        <dsp:cNvSpPr/>
      </dsp:nvSpPr>
      <dsp:spPr>
        <a:xfrm>
          <a:off x="0" y="3516367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7.  Η Ευρωπαϊκή Συνεταιριστική Εταιρεία</a:t>
          </a:r>
          <a:endParaRPr lang="en-US" sz="1600" kern="1200"/>
        </a:p>
      </dsp:txBody>
      <dsp:txXfrm>
        <a:off x="0" y="3516367"/>
        <a:ext cx="6992379" cy="585942"/>
      </dsp:txXfrm>
    </dsp:sp>
    <dsp:sp modelId="{02DA1504-79FF-40FB-9A6B-9A6D3ED6A8D3}">
      <dsp:nvSpPr>
        <dsp:cNvPr id="0" name=""/>
        <dsp:cNvSpPr/>
      </dsp:nvSpPr>
      <dsp:spPr>
        <a:xfrm>
          <a:off x="0" y="4102309"/>
          <a:ext cx="6992379" cy="0"/>
        </a:xfrm>
        <a:prstGeom prst="line">
          <a:avLst/>
        </a:prstGeom>
        <a:solidFill>
          <a:schemeClr val="accent2">
            <a:hueOff val="-1035016"/>
            <a:satOff val="6390"/>
            <a:lumOff val="-915"/>
            <a:alphaOff val="0"/>
          </a:schemeClr>
        </a:solidFill>
        <a:ln w="19050" cap="rnd" cmpd="sng" algn="ctr">
          <a:solidFill>
            <a:schemeClr val="accent2">
              <a:hueOff val="-1035016"/>
              <a:satOff val="6390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2CC76-11AA-4496-A3CF-E07B83331F3B}">
      <dsp:nvSpPr>
        <dsp:cNvPr id="0" name=""/>
        <dsp:cNvSpPr/>
      </dsp:nvSpPr>
      <dsp:spPr>
        <a:xfrm>
          <a:off x="0" y="4102309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8.  Τα υποκαταστήματα  και πρακτορεία αλλοδαπής (ΕΕ ή από τρίτες χώρες) και ημεδαπής</a:t>
          </a:r>
          <a:endParaRPr lang="en-US" sz="1600" kern="1200"/>
        </a:p>
      </dsp:txBody>
      <dsp:txXfrm>
        <a:off x="0" y="4102309"/>
        <a:ext cx="6992379" cy="585942"/>
      </dsp:txXfrm>
    </dsp:sp>
    <dsp:sp modelId="{3150A633-3BF9-4604-8EBD-C1E51D555763}">
      <dsp:nvSpPr>
        <dsp:cNvPr id="0" name=""/>
        <dsp:cNvSpPr/>
      </dsp:nvSpPr>
      <dsp:spPr>
        <a:xfrm>
          <a:off x="0" y="4688251"/>
          <a:ext cx="6992379" cy="0"/>
        </a:xfrm>
        <a:prstGeom prst="line">
          <a:avLst/>
        </a:prstGeom>
        <a:solidFill>
          <a:schemeClr val="accent2">
            <a:hueOff val="-1182876"/>
            <a:satOff val="7303"/>
            <a:lumOff val="-1045"/>
            <a:alphaOff val="0"/>
          </a:schemeClr>
        </a:solidFill>
        <a:ln w="19050" cap="rnd" cmpd="sng" algn="ctr">
          <a:solidFill>
            <a:schemeClr val="accent2">
              <a:hueOff val="-1182876"/>
              <a:satOff val="7303"/>
              <a:lumOff val="-10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99DCB5-0E9E-40C6-BE67-0D4C88CEAC10}">
      <dsp:nvSpPr>
        <dsp:cNvPr id="0" name=""/>
        <dsp:cNvSpPr/>
      </dsp:nvSpPr>
      <dsp:spPr>
        <a:xfrm>
          <a:off x="0" y="4688251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9.  Η Κοινοπραξία άρθρου 293 ν. 4072/2012</a:t>
          </a:r>
          <a:endParaRPr lang="en-US" sz="1600" kern="1200"/>
        </a:p>
      </dsp:txBody>
      <dsp:txXfrm>
        <a:off x="0" y="4688251"/>
        <a:ext cx="6992379" cy="585942"/>
      </dsp:txXfrm>
    </dsp:sp>
    <dsp:sp modelId="{B992C923-9DE2-4040-B799-92B9C3C0DCBF}">
      <dsp:nvSpPr>
        <dsp:cNvPr id="0" name=""/>
        <dsp:cNvSpPr/>
      </dsp:nvSpPr>
      <dsp:spPr>
        <a:xfrm>
          <a:off x="0" y="5274193"/>
          <a:ext cx="6992379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F0EC79-0261-4CEB-A6D3-765F8C992C64}">
      <dsp:nvSpPr>
        <dsp:cNvPr id="0" name=""/>
        <dsp:cNvSpPr/>
      </dsp:nvSpPr>
      <dsp:spPr>
        <a:xfrm>
          <a:off x="0" y="5274193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10. Οι ατομικές επιχειρήσεις</a:t>
          </a:r>
          <a:endParaRPr lang="en-US" sz="1600" kern="1200"/>
        </a:p>
      </dsp:txBody>
      <dsp:txXfrm>
        <a:off x="0" y="5274193"/>
        <a:ext cx="6992379" cy="5859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C94C13-DF17-461E-8A76-CC0C26DC43FF}">
      <dsp:nvSpPr>
        <dsp:cNvPr id="0" name=""/>
        <dsp:cNvSpPr/>
      </dsp:nvSpPr>
      <dsp:spPr>
        <a:xfrm>
          <a:off x="0" y="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22C68-D657-4BBA-9EE6-B21629EDB6AA}">
      <dsp:nvSpPr>
        <dsp:cNvPr id="0" name=""/>
        <dsp:cNvSpPr/>
      </dsp:nvSpPr>
      <dsp:spPr>
        <a:xfrm>
          <a:off x="0" y="0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/>
            <a:t>1. Τα Σωματεία</a:t>
          </a:r>
          <a:endParaRPr lang="en-US" sz="1800" kern="1200"/>
        </a:p>
      </dsp:txBody>
      <dsp:txXfrm>
        <a:off x="0" y="0"/>
        <a:ext cx="6391275" cy="655835"/>
      </dsp:txXfrm>
    </dsp:sp>
    <dsp:sp modelId="{A2211726-0BA3-44E0-90D2-3576AC89E1AC}">
      <dsp:nvSpPr>
        <dsp:cNvPr id="0" name=""/>
        <dsp:cNvSpPr/>
      </dsp:nvSpPr>
      <dsp:spPr>
        <a:xfrm>
          <a:off x="0" y="655835"/>
          <a:ext cx="6391275" cy="0"/>
        </a:xfrm>
        <a:prstGeom prst="line">
          <a:avLst/>
        </a:prstGeom>
        <a:solidFill>
          <a:schemeClr val="accent2">
            <a:hueOff val="-190105"/>
            <a:satOff val="1174"/>
            <a:lumOff val="-168"/>
            <a:alphaOff val="0"/>
          </a:schemeClr>
        </a:solidFill>
        <a:ln w="19050" cap="rnd" cmpd="sng" algn="ctr">
          <a:solidFill>
            <a:schemeClr val="accent2">
              <a:hueOff val="-190105"/>
              <a:satOff val="1174"/>
              <a:lumOff val="-1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C4686-98F0-4758-A475-21D06AEC2E60}">
      <dsp:nvSpPr>
        <dsp:cNvPr id="0" name=""/>
        <dsp:cNvSpPr/>
      </dsp:nvSpPr>
      <dsp:spPr>
        <a:xfrm>
          <a:off x="0" y="655835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/>
            <a:t>2. Τα Ιδρύματα</a:t>
          </a:r>
          <a:endParaRPr lang="en-US" sz="1800" kern="1200"/>
        </a:p>
      </dsp:txBody>
      <dsp:txXfrm>
        <a:off x="0" y="655835"/>
        <a:ext cx="6391275" cy="655835"/>
      </dsp:txXfrm>
    </dsp:sp>
    <dsp:sp modelId="{861CE7B0-C3C8-4408-8103-CBB8A94D856E}">
      <dsp:nvSpPr>
        <dsp:cNvPr id="0" name=""/>
        <dsp:cNvSpPr/>
      </dsp:nvSpPr>
      <dsp:spPr>
        <a:xfrm>
          <a:off x="0" y="1311671"/>
          <a:ext cx="6391275" cy="0"/>
        </a:xfrm>
        <a:prstGeom prst="line">
          <a:avLst/>
        </a:prstGeom>
        <a:solidFill>
          <a:schemeClr val="accent2">
            <a:hueOff val="-380210"/>
            <a:satOff val="2347"/>
            <a:lumOff val="-336"/>
            <a:alphaOff val="0"/>
          </a:schemeClr>
        </a:solidFill>
        <a:ln w="19050" cap="rnd" cmpd="sng" algn="ctr">
          <a:solidFill>
            <a:schemeClr val="accent2">
              <a:hueOff val="-380210"/>
              <a:satOff val="2347"/>
              <a:lumOff val="-3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255677-D64C-40CD-8848-F5411F453B12}">
      <dsp:nvSpPr>
        <dsp:cNvPr id="0" name=""/>
        <dsp:cNvSpPr/>
      </dsp:nvSpPr>
      <dsp:spPr>
        <a:xfrm>
          <a:off x="0" y="1311671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/>
            <a:t>3. Οι Επιτροπές Εράνων</a:t>
          </a:r>
          <a:endParaRPr lang="en-US" sz="1800" kern="1200"/>
        </a:p>
      </dsp:txBody>
      <dsp:txXfrm>
        <a:off x="0" y="1311671"/>
        <a:ext cx="6391275" cy="655835"/>
      </dsp:txXfrm>
    </dsp:sp>
    <dsp:sp modelId="{260BCF9D-4B01-4D3F-BD3B-EA5091354979}">
      <dsp:nvSpPr>
        <dsp:cNvPr id="0" name=""/>
        <dsp:cNvSpPr/>
      </dsp:nvSpPr>
      <dsp:spPr>
        <a:xfrm>
          <a:off x="0" y="1967507"/>
          <a:ext cx="6391275" cy="0"/>
        </a:xfrm>
        <a:prstGeom prst="line">
          <a:avLst/>
        </a:prstGeom>
        <a:solidFill>
          <a:schemeClr val="accent2">
            <a:hueOff val="-570315"/>
            <a:satOff val="3521"/>
            <a:lumOff val="-504"/>
            <a:alphaOff val="0"/>
          </a:schemeClr>
        </a:solidFill>
        <a:ln w="19050" cap="rnd" cmpd="sng" algn="ctr">
          <a:solidFill>
            <a:schemeClr val="accent2">
              <a:hueOff val="-570315"/>
              <a:satOff val="3521"/>
              <a:lumOff val="-5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93ED91-B2E8-4D02-B13D-AA8F89A8FFC4}">
      <dsp:nvSpPr>
        <dsp:cNvPr id="0" name=""/>
        <dsp:cNvSpPr/>
      </dsp:nvSpPr>
      <dsp:spPr>
        <a:xfrm>
          <a:off x="0" y="1967507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/>
            <a:t>4. Τα φυσικά πρόσωπα που δραστηριοποιούνται στην πρωτογενή παραγωγή</a:t>
          </a:r>
          <a:endParaRPr lang="en-US" sz="1800" kern="1200" dirty="0"/>
        </a:p>
      </dsp:txBody>
      <dsp:txXfrm>
        <a:off x="0" y="1967507"/>
        <a:ext cx="6391275" cy="655835"/>
      </dsp:txXfrm>
    </dsp:sp>
    <dsp:sp modelId="{91FC7AB9-49DD-45F1-94B2-E9CC13F63642}">
      <dsp:nvSpPr>
        <dsp:cNvPr id="0" name=""/>
        <dsp:cNvSpPr/>
      </dsp:nvSpPr>
      <dsp:spPr>
        <a:xfrm>
          <a:off x="0" y="2623343"/>
          <a:ext cx="6391275" cy="0"/>
        </a:xfrm>
        <a:prstGeom prst="line">
          <a:avLst/>
        </a:prstGeom>
        <a:solidFill>
          <a:schemeClr val="accent2">
            <a:hueOff val="-760420"/>
            <a:satOff val="4695"/>
            <a:lumOff val="-672"/>
            <a:alphaOff val="0"/>
          </a:schemeClr>
        </a:solidFill>
        <a:ln w="19050" cap="rnd" cmpd="sng" algn="ctr">
          <a:solidFill>
            <a:schemeClr val="accent2">
              <a:hueOff val="-760420"/>
              <a:satOff val="4695"/>
              <a:lumOff val="-6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DDA08-2047-4BF3-B4FF-ED1AE89FAE40}">
      <dsp:nvSpPr>
        <dsp:cNvPr id="0" name=""/>
        <dsp:cNvSpPr/>
      </dsp:nvSpPr>
      <dsp:spPr>
        <a:xfrm>
          <a:off x="0" y="2623343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/>
            <a:t>5. Οι αστικές εταιρείες δικηγόρων, συμβολαιογράφων και δικαστικών λειτουργών</a:t>
          </a:r>
          <a:endParaRPr lang="en-US" sz="1800" kern="1200"/>
        </a:p>
      </dsp:txBody>
      <dsp:txXfrm>
        <a:off x="0" y="2623343"/>
        <a:ext cx="6391275" cy="655835"/>
      </dsp:txXfrm>
    </dsp:sp>
    <dsp:sp modelId="{B15D4047-AF5B-47F6-A7C5-7E7B9559B1C3}">
      <dsp:nvSpPr>
        <dsp:cNvPr id="0" name=""/>
        <dsp:cNvSpPr/>
      </dsp:nvSpPr>
      <dsp:spPr>
        <a:xfrm>
          <a:off x="0" y="3279179"/>
          <a:ext cx="6391275" cy="0"/>
        </a:xfrm>
        <a:prstGeom prst="line">
          <a:avLst/>
        </a:prstGeom>
        <a:solidFill>
          <a:schemeClr val="accent2">
            <a:hueOff val="-950525"/>
            <a:satOff val="5869"/>
            <a:lumOff val="-840"/>
            <a:alphaOff val="0"/>
          </a:schemeClr>
        </a:solidFill>
        <a:ln w="19050" cap="rnd" cmpd="sng" algn="ctr">
          <a:solidFill>
            <a:schemeClr val="accent2">
              <a:hueOff val="-950525"/>
              <a:satOff val="5869"/>
              <a:lumOff val="-8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7AD868-4059-4137-9311-390A7ABF6ED2}">
      <dsp:nvSpPr>
        <dsp:cNvPr id="0" name=""/>
        <dsp:cNvSpPr/>
      </dsp:nvSpPr>
      <dsp:spPr>
        <a:xfrm>
          <a:off x="0" y="3279179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/>
            <a:t>6. Η ναυτική εταιρεία (ν. 959/1979) και η ναυτιλιακή πλοίων αναψυχής (ν. 3182/2003)</a:t>
          </a:r>
          <a:endParaRPr lang="en-US" sz="1800" kern="1200"/>
        </a:p>
      </dsp:txBody>
      <dsp:txXfrm>
        <a:off x="0" y="3279179"/>
        <a:ext cx="6391275" cy="655835"/>
      </dsp:txXfrm>
    </dsp:sp>
    <dsp:sp modelId="{7D12BD1C-3653-4614-8E45-D96C9F2E1854}">
      <dsp:nvSpPr>
        <dsp:cNvPr id="0" name=""/>
        <dsp:cNvSpPr/>
      </dsp:nvSpPr>
      <dsp:spPr>
        <a:xfrm>
          <a:off x="0" y="3935015"/>
          <a:ext cx="6391275" cy="0"/>
        </a:xfrm>
        <a:prstGeom prst="line">
          <a:avLst/>
        </a:prstGeom>
        <a:solidFill>
          <a:schemeClr val="accent2">
            <a:hueOff val="-1140630"/>
            <a:satOff val="7042"/>
            <a:lumOff val="-1008"/>
            <a:alphaOff val="0"/>
          </a:schemeClr>
        </a:solidFill>
        <a:ln w="19050" cap="rnd" cmpd="sng" algn="ctr">
          <a:solidFill>
            <a:schemeClr val="accent2">
              <a:hueOff val="-1140630"/>
              <a:satOff val="7042"/>
              <a:lumOff val="-10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412135-AD24-42E3-8CDC-5D2566746772}">
      <dsp:nvSpPr>
        <dsp:cNvPr id="0" name=""/>
        <dsp:cNvSpPr/>
      </dsp:nvSpPr>
      <dsp:spPr>
        <a:xfrm>
          <a:off x="0" y="3935015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/>
            <a:t>7. Τα γραφεία ή υποκαταστήματα αλλοδαπών επιχειρήσεων ν. 27/1975 και α.ν. 378/1968</a:t>
          </a:r>
          <a:endParaRPr lang="en-US" sz="1800" kern="1200"/>
        </a:p>
      </dsp:txBody>
      <dsp:txXfrm>
        <a:off x="0" y="3935015"/>
        <a:ext cx="6391275" cy="655835"/>
      </dsp:txXfrm>
    </dsp:sp>
    <dsp:sp modelId="{928BBE2A-7496-4791-94E4-8697DCB0057F}">
      <dsp:nvSpPr>
        <dsp:cNvPr id="0" name=""/>
        <dsp:cNvSpPr/>
      </dsp:nvSpPr>
      <dsp:spPr>
        <a:xfrm>
          <a:off x="0" y="4590851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3A73B-FBF3-4406-A2F4-51028AD5A07B}">
      <dsp:nvSpPr>
        <dsp:cNvPr id="0" name=""/>
        <dsp:cNvSpPr/>
      </dsp:nvSpPr>
      <dsp:spPr>
        <a:xfrm>
          <a:off x="0" y="4590851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/>
            <a:t>8. Τα γραφεία αλλοδαπών εταιρειών α.ν. 89/1967</a:t>
          </a:r>
          <a:endParaRPr lang="en-US" sz="1800" kern="1200"/>
        </a:p>
      </dsp:txBody>
      <dsp:txXfrm>
        <a:off x="0" y="4590851"/>
        <a:ext cx="6391275" cy="6558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DC6AE-7166-4CFD-BA57-4C73C3292F28}">
      <dsp:nvSpPr>
        <dsp:cNvPr id="0" name=""/>
        <dsp:cNvSpPr/>
      </dsp:nvSpPr>
      <dsp:spPr>
        <a:xfrm>
          <a:off x="594033" y="0"/>
          <a:ext cx="4928728" cy="4928728"/>
        </a:xfrm>
        <a:prstGeom prst="diamond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F46DB5-96A0-47B3-B690-DC5E02FB503C}">
      <dsp:nvSpPr>
        <dsp:cNvPr id="0" name=""/>
        <dsp:cNvSpPr/>
      </dsp:nvSpPr>
      <dsp:spPr>
        <a:xfrm>
          <a:off x="1062262" y="468229"/>
          <a:ext cx="1922203" cy="192220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u="sng" kern="1200"/>
            <a:t>1</a:t>
          </a:r>
          <a:r>
            <a:rPr lang="el-GR" sz="2000" b="1" u="sng" kern="1200" baseline="30000"/>
            <a:t>ο</a:t>
          </a:r>
          <a:r>
            <a:rPr lang="el-GR" sz="2000" b="1" u="sng" kern="1200"/>
            <a:t> στάδιο</a:t>
          </a:r>
          <a:endParaRPr lang="en-US" sz="2000" kern="1200"/>
        </a:p>
      </dsp:txBody>
      <dsp:txXfrm>
        <a:off x="1156096" y="562063"/>
        <a:ext cx="1734535" cy="1734535"/>
      </dsp:txXfrm>
    </dsp:sp>
    <dsp:sp modelId="{FDBF39AC-FA0C-472F-A229-4BD4C9E66A11}">
      <dsp:nvSpPr>
        <dsp:cNvPr id="0" name=""/>
        <dsp:cNvSpPr/>
      </dsp:nvSpPr>
      <dsp:spPr>
        <a:xfrm>
          <a:off x="3132328" y="468229"/>
          <a:ext cx="1922203" cy="192220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/>
            <a:t>Από την έκδοση της απόφασης έως τις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/>
            <a:t>31-12-2025</a:t>
          </a:r>
          <a:endParaRPr lang="en-US" sz="2000" kern="1200" dirty="0"/>
        </a:p>
      </dsp:txBody>
      <dsp:txXfrm>
        <a:off x="3226162" y="562063"/>
        <a:ext cx="1734535" cy="1734535"/>
      </dsp:txXfrm>
    </dsp:sp>
    <dsp:sp modelId="{E499E56F-ECBB-4BEB-9D13-4D4E29B12EAE}">
      <dsp:nvSpPr>
        <dsp:cNvPr id="0" name=""/>
        <dsp:cNvSpPr/>
      </dsp:nvSpPr>
      <dsp:spPr>
        <a:xfrm>
          <a:off x="1062262" y="2538294"/>
          <a:ext cx="1922203" cy="192220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/>
            <a:t>2</a:t>
          </a:r>
          <a:r>
            <a:rPr lang="el-GR" sz="2000" b="1" kern="1200" baseline="30000"/>
            <a:t>ο</a:t>
          </a:r>
          <a:r>
            <a:rPr lang="el-GR" sz="2000" b="1" kern="1200"/>
            <a:t> στάδιο </a:t>
          </a:r>
          <a:endParaRPr lang="en-US" sz="2000" kern="1200"/>
        </a:p>
      </dsp:txBody>
      <dsp:txXfrm>
        <a:off x="1156096" y="2632128"/>
        <a:ext cx="1734535" cy="1734535"/>
      </dsp:txXfrm>
    </dsp:sp>
    <dsp:sp modelId="{4D899112-91D7-4394-9959-8153D478BDF9}">
      <dsp:nvSpPr>
        <dsp:cNvPr id="0" name=""/>
        <dsp:cNvSpPr/>
      </dsp:nvSpPr>
      <dsp:spPr>
        <a:xfrm>
          <a:off x="3132328" y="2538294"/>
          <a:ext cx="1922203" cy="192220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/>
            <a:t>Από την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/>
            <a:t> 01-01-2026 – Έναρξη επιβολής προστίμων</a:t>
          </a:r>
          <a:endParaRPr lang="en-US" sz="2000" kern="1200" dirty="0"/>
        </a:p>
      </dsp:txBody>
      <dsp:txXfrm>
        <a:off x="3226162" y="2632128"/>
        <a:ext cx="1734535" cy="17345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BD4BE-848C-4E76-962B-8906BF546845}">
      <dsp:nvSpPr>
        <dsp:cNvPr id="0" name=""/>
        <dsp:cNvSpPr/>
      </dsp:nvSpPr>
      <dsp:spPr>
        <a:xfrm>
          <a:off x="0" y="64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CF06E5-7312-48A0-A39D-70AA4B73C1AD}">
      <dsp:nvSpPr>
        <dsp:cNvPr id="0" name=""/>
        <dsp:cNvSpPr/>
      </dsp:nvSpPr>
      <dsp:spPr>
        <a:xfrm>
          <a:off x="0" y="640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/>
            <a:t>1. Να αιτηθούν την εγγραφή τους στο ΓΕΜΗ οι υπόχρεοι που δεν το έχουν πράξει έως σήμερα  </a:t>
          </a:r>
          <a:endParaRPr lang="en-US" sz="2100" kern="1200"/>
        </a:p>
      </dsp:txBody>
      <dsp:txXfrm>
        <a:off x="0" y="640"/>
        <a:ext cx="6391275" cy="1049081"/>
      </dsp:txXfrm>
    </dsp:sp>
    <dsp:sp modelId="{0A605913-71C5-40BF-AE5C-DC00BE073384}">
      <dsp:nvSpPr>
        <dsp:cNvPr id="0" name=""/>
        <dsp:cNvSpPr/>
      </dsp:nvSpPr>
      <dsp:spPr>
        <a:xfrm>
          <a:off x="0" y="1049721"/>
          <a:ext cx="6391275" cy="0"/>
        </a:xfrm>
        <a:prstGeom prst="line">
          <a:avLst/>
        </a:prstGeom>
        <a:solidFill>
          <a:schemeClr val="accent2">
            <a:hueOff val="-332684"/>
            <a:satOff val="2054"/>
            <a:lumOff val="-294"/>
            <a:alphaOff val="0"/>
          </a:schemeClr>
        </a:solidFill>
        <a:ln w="19050" cap="rnd" cmpd="sng" algn="ctr">
          <a:solidFill>
            <a:schemeClr val="accent2">
              <a:hueOff val="-332684"/>
              <a:satOff val="2054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0283D-C92B-4D1D-ABA0-48AB8396E35E}">
      <dsp:nvSpPr>
        <dsp:cNvPr id="0" name=""/>
        <dsp:cNvSpPr/>
      </dsp:nvSpPr>
      <dsp:spPr>
        <a:xfrm>
          <a:off x="0" y="1049721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/>
            <a:t>2. Να υποβάλλουν τις Οικονομικές Καταστάσεις για τη χρήση του 2024 </a:t>
          </a:r>
          <a:endParaRPr lang="en-US" sz="2100" kern="1200"/>
        </a:p>
      </dsp:txBody>
      <dsp:txXfrm>
        <a:off x="0" y="1049721"/>
        <a:ext cx="6391275" cy="1049081"/>
      </dsp:txXfrm>
    </dsp:sp>
    <dsp:sp modelId="{7E3E648E-9793-4AD0-BF6E-AB9DA1E9B881}">
      <dsp:nvSpPr>
        <dsp:cNvPr id="0" name=""/>
        <dsp:cNvSpPr/>
      </dsp:nvSpPr>
      <dsp:spPr>
        <a:xfrm>
          <a:off x="0" y="2098802"/>
          <a:ext cx="6391275" cy="0"/>
        </a:xfrm>
        <a:prstGeom prst="line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BDAF89-042F-4E70-BF11-DC9AE9E2DF43}">
      <dsp:nvSpPr>
        <dsp:cNvPr id="0" name=""/>
        <dsp:cNvSpPr/>
      </dsp:nvSpPr>
      <dsp:spPr>
        <a:xfrm>
          <a:off x="0" y="2098802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/>
            <a:t>3. Να καταχωρίσουν τις πράξεις για τις οποίες έχουν μπει σε αναστολή καταχώρισης </a:t>
          </a:r>
          <a:endParaRPr lang="en-US" sz="2100" kern="1200" dirty="0"/>
        </a:p>
      </dsp:txBody>
      <dsp:txXfrm>
        <a:off x="0" y="2098802"/>
        <a:ext cx="6391275" cy="1049081"/>
      </dsp:txXfrm>
    </dsp:sp>
    <dsp:sp modelId="{C3091DCB-5FAA-4B2C-8ECE-B45C8688FA81}">
      <dsp:nvSpPr>
        <dsp:cNvPr id="0" name=""/>
        <dsp:cNvSpPr/>
      </dsp:nvSpPr>
      <dsp:spPr>
        <a:xfrm>
          <a:off x="0" y="3147884"/>
          <a:ext cx="6391275" cy="0"/>
        </a:xfrm>
        <a:prstGeom prst="line">
          <a:avLst/>
        </a:prstGeom>
        <a:solidFill>
          <a:schemeClr val="accent2">
            <a:hueOff val="-998051"/>
            <a:satOff val="6162"/>
            <a:lumOff val="-882"/>
            <a:alphaOff val="0"/>
          </a:schemeClr>
        </a:solidFill>
        <a:ln w="19050" cap="rnd" cmpd="sng" algn="ctr">
          <a:solidFill>
            <a:schemeClr val="accent2">
              <a:hueOff val="-998051"/>
              <a:satOff val="6162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214FE-3C36-4527-AA61-33EA83143597}">
      <dsp:nvSpPr>
        <dsp:cNvPr id="0" name=""/>
        <dsp:cNvSpPr/>
      </dsp:nvSpPr>
      <dsp:spPr>
        <a:xfrm>
          <a:off x="0" y="3147884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/>
            <a:t>4. Να αιτηθούν την διόρθωση πράξεων και στοιχείων για καταχωρίσεις που έκαναν με δική τους ευθύνη</a:t>
          </a:r>
          <a:endParaRPr lang="en-US" sz="2100" kern="1200"/>
        </a:p>
      </dsp:txBody>
      <dsp:txXfrm>
        <a:off x="0" y="3147884"/>
        <a:ext cx="6391275" cy="1049081"/>
      </dsp:txXfrm>
    </dsp:sp>
    <dsp:sp modelId="{08248041-CAAA-4ABF-8859-053876F69E40}">
      <dsp:nvSpPr>
        <dsp:cNvPr id="0" name=""/>
        <dsp:cNvSpPr/>
      </dsp:nvSpPr>
      <dsp:spPr>
        <a:xfrm>
          <a:off x="0" y="4196965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F6162-9672-411D-856F-FFAFAF477C74}">
      <dsp:nvSpPr>
        <dsp:cNvPr id="0" name=""/>
        <dsp:cNvSpPr/>
      </dsp:nvSpPr>
      <dsp:spPr>
        <a:xfrm>
          <a:off x="0" y="4196965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/>
            <a:t>5. Να δημοσιεύσουν πράξεις που εκκρεμούν</a:t>
          </a:r>
          <a:endParaRPr lang="en-US" sz="2100" kern="1200"/>
        </a:p>
      </dsp:txBody>
      <dsp:txXfrm>
        <a:off x="0" y="4196965"/>
        <a:ext cx="6391275" cy="1049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229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808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6085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0081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6798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2929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3602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6784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511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867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197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98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707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566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7827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1734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680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07C4DDE-586A-4156-89BC-238C7D42AFE4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04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mailto:eathanasaki@mindev.gov.g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030">
            <a:extLst>
              <a:ext uri="{FF2B5EF4-FFF2-40B4-BE49-F238E27FC236}">
                <a16:creationId xmlns:a16="http://schemas.microsoft.com/office/drawing/2014/main" id="{1DD029FC-684F-483A-A8BD-1F092BFFB7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43" name="Rectangle 1031">
              <a:extLst>
                <a:ext uri="{FF2B5EF4-FFF2-40B4-BE49-F238E27FC236}">
                  <a16:creationId xmlns:a16="http://schemas.microsoft.com/office/drawing/2014/main" id="{EF3C96DD-C9B2-4B53-AEC5-8CB276D3C7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52" name="Oval 1032">
              <a:extLst>
                <a:ext uri="{FF2B5EF4-FFF2-40B4-BE49-F238E27FC236}">
                  <a16:creationId xmlns:a16="http://schemas.microsoft.com/office/drawing/2014/main" id="{662F19CA-71D7-45F5-9123-CA712C5281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54" name="Oval 1033">
              <a:extLst>
                <a:ext uri="{FF2B5EF4-FFF2-40B4-BE49-F238E27FC236}">
                  <a16:creationId xmlns:a16="http://schemas.microsoft.com/office/drawing/2014/main" id="{3886C2A0-05BA-4243-B351-00C64563A2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35" name="Oval 1034">
              <a:extLst>
                <a:ext uri="{FF2B5EF4-FFF2-40B4-BE49-F238E27FC236}">
                  <a16:creationId xmlns:a16="http://schemas.microsoft.com/office/drawing/2014/main" id="{CC87CEB4-8F81-455D-A076-159940550D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36" name="Oval 1035">
              <a:extLst>
                <a:ext uri="{FF2B5EF4-FFF2-40B4-BE49-F238E27FC236}">
                  <a16:creationId xmlns:a16="http://schemas.microsoft.com/office/drawing/2014/main" id="{BC9FC7F0-1AE4-4459-B8F2-219D7598B9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37" name="Oval 1036">
              <a:extLst>
                <a:ext uri="{FF2B5EF4-FFF2-40B4-BE49-F238E27FC236}">
                  <a16:creationId xmlns:a16="http://schemas.microsoft.com/office/drawing/2014/main" id="{DD48B9DA-44B2-4334-96CF-D089EFEC9A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38" name="Freeform 5">
              <a:extLst>
                <a:ext uri="{FF2B5EF4-FFF2-40B4-BE49-F238E27FC236}">
                  <a16:creationId xmlns:a16="http://schemas.microsoft.com/office/drawing/2014/main" id="{79089964-B99F-487E-840E-FD3D7E88CC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39" name="Freeform 5">
              <a:extLst>
                <a:ext uri="{FF2B5EF4-FFF2-40B4-BE49-F238E27FC236}">
                  <a16:creationId xmlns:a16="http://schemas.microsoft.com/office/drawing/2014/main" id="{EC4611E9-9EAD-44EF-967C-9F3F3066D0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40" name="Freeform 5">
              <a:extLst>
                <a:ext uri="{FF2B5EF4-FFF2-40B4-BE49-F238E27FC236}">
                  <a16:creationId xmlns:a16="http://schemas.microsoft.com/office/drawing/2014/main" id="{5916A076-E219-44E3-8EB5-1C04EFCD17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D764F0A0-D07C-4159-9427-D25058257D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pSp>
        <p:nvGrpSpPr>
          <p:cNvPr id="1044" name="Group 1043">
            <a:extLst>
              <a:ext uri="{FF2B5EF4-FFF2-40B4-BE49-F238E27FC236}">
                <a16:creationId xmlns:a16="http://schemas.microsoft.com/office/drawing/2014/main" id="{5E47C794-DD90-4D91-829F-2F92D74D4C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5" name="Rectangle 1044">
              <a:extLst>
                <a:ext uri="{FF2B5EF4-FFF2-40B4-BE49-F238E27FC236}">
                  <a16:creationId xmlns:a16="http://schemas.microsoft.com/office/drawing/2014/main" id="{A9A91F91-27C6-4301-95BB-38D75819E4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46" name="Oval 1045">
              <a:extLst>
                <a:ext uri="{FF2B5EF4-FFF2-40B4-BE49-F238E27FC236}">
                  <a16:creationId xmlns:a16="http://schemas.microsoft.com/office/drawing/2014/main" id="{A146DDC2-5A93-4B50-B8F4-B5311F9EC5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47" name="Oval 1046">
              <a:extLst>
                <a:ext uri="{FF2B5EF4-FFF2-40B4-BE49-F238E27FC236}">
                  <a16:creationId xmlns:a16="http://schemas.microsoft.com/office/drawing/2014/main" id="{19AA3227-4C96-4188-B279-CBD4D28FA01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48" name="Rectangle 1047">
              <a:extLst>
                <a:ext uri="{FF2B5EF4-FFF2-40B4-BE49-F238E27FC236}">
                  <a16:creationId xmlns:a16="http://schemas.microsoft.com/office/drawing/2014/main" id="{63943AC8-1C36-402E-9CF9-236EC89947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49" name="Freeform 5">
              <a:extLst>
                <a:ext uri="{FF2B5EF4-FFF2-40B4-BE49-F238E27FC236}">
                  <a16:creationId xmlns:a16="http://schemas.microsoft.com/office/drawing/2014/main" id="{107455A9-9423-4813-B4F5-5987FC507E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5523852" y="18006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50" name="Freeform 5">
              <a:extLst>
                <a:ext uri="{FF2B5EF4-FFF2-40B4-BE49-F238E27FC236}">
                  <a16:creationId xmlns:a16="http://schemas.microsoft.com/office/drawing/2014/main" id="{553DE0C0-A442-421A-BC88-7C91FBC0D8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4612744" y="27763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51" name="Freeform 5">
              <a:extLst>
                <a:ext uri="{FF2B5EF4-FFF2-40B4-BE49-F238E27FC236}">
                  <a16:creationId xmlns:a16="http://schemas.microsoft.com/office/drawing/2014/main" id="{0D557BDA-150C-4379-BDD2-E213125900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C1C6111-5D4C-BDA4-7743-47983FE5B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098" y="629265"/>
            <a:ext cx="6425580" cy="16223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100" dirty="0"/>
              <a:t>ΓΕΝΙΚΗ ΓΡΑΜΜΑΤΕΙΑ ΕΜΠΟΡΙΟΥ</a:t>
            </a:r>
            <a:br>
              <a:rPr lang="en-US" sz="3100" dirty="0"/>
            </a:br>
            <a:r>
              <a:rPr lang="en-US" sz="3100" dirty="0"/>
              <a:t>ΔΙΕΥΘΥΝΣΗ ΕΤΑΙΡΕΙΩΝ</a:t>
            </a:r>
            <a:br>
              <a:rPr lang="en-US" sz="3100" dirty="0"/>
            </a:br>
            <a:r>
              <a:rPr lang="en-US" sz="3100" dirty="0"/>
              <a:t>ΤΜΗΜΑ ΓΕΜΗ – ΥΜΣ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03D3CF8-CB16-8E48-BB2C-74DD0C721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098" y="2418735"/>
            <a:ext cx="6456769" cy="38117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 err="1">
                <a:solidFill>
                  <a:schemeClr val="bg1"/>
                </a:solidFill>
              </a:rPr>
              <a:t>Αθ</a:t>
            </a:r>
            <a:r>
              <a:rPr lang="en-US" sz="2800" b="1" dirty="0">
                <a:solidFill>
                  <a:schemeClr val="bg1"/>
                </a:solidFill>
              </a:rPr>
              <a:t>ανασάκη Ελένη</a:t>
            </a:r>
          </a:p>
          <a:p>
            <a:pPr algn="ctr"/>
            <a:r>
              <a:rPr lang="en-US" sz="2800" b="1" dirty="0" err="1">
                <a:solidFill>
                  <a:schemeClr val="bg1"/>
                </a:solidFill>
              </a:rPr>
              <a:t>Προϊστ</a:t>
            </a:r>
            <a:r>
              <a:rPr lang="en-US" sz="2800" b="1" dirty="0">
                <a:solidFill>
                  <a:schemeClr val="bg1"/>
                </a:solidFill>
              </a:rPr>
              <a:t>αμένη Τμήματος  Γ.Ε.ΜΗ. Και ΥΜΣ</a:t>
            </a:r>
          </a:p>
          <a:p>
            <a:pPr algn="ctr">
              <a:buFont typeface="Wingdings 3" charset="2"/>
              <a:buChar char=""/>
            </a:pPr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ΟΚΤΩΒΡΙΟΣ 2025</a:t>
            </a:r>
          </a:p>
        </p:txBody>
      </p:sp>
      <p:pic>
        <p:nvPicPr>
          <p:cNvPr id="1026" name="Picture 2" descr="Εικόνα που περιέχει σύμβολο, κείμενο, λογότυπο, γραμματοσειρά&#10;&#10;Το περιεχόμενο που δημιουργείται από AI ενδέχεται να είναι εσφαλμένο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26328" y="2644391"/>
            <a:ext cx="4017216" cy="158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3" name="Rectangle 1052">
            <a:extLst>
              <a:ext uri="{FF2B5EF4-FFF2-40B4-BE49-F238E27FC236}">
                <a16:creationId xmlns:a16="http://schemas.microsoft.com/office/drawing/2014/main" id="{190D4F95-AC40-4C7F-8794-DF2B6F7500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0873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b="1">
                <a:solidFill>
                  <a:srgbClr val="EBEBEB"/>
                </a:solidFill>
              </a:rPr>
              <a:t>Ποιους άλλους σκοπούς εξυπηρετεί το Γ.Ε.ΜΗ.: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C125AEA3-BF34-ADDA-3F7B-086FF6B1A0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666769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6138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b="1">
                <a:solidFill>
                  <a:srgbClr val="EBEBEB"/>
                </a:solidFill>
              </a:rPr>
              <a:t>Υπόχρεοι εγγραφής στο ΓΕΜΗ (1/2):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5791F1BB-9463-17CA-A0BB-737B38131F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224614"/>
              </p:ext>
            </p:extLst>
          </p:nvPr>
        </p:nvGraphicFramePr>
        <p:xfrm>
          <a:off x="5020080" y="402163"/>
          <a:ext cx="6992379" cy="5860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88788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sz="3300" b="1">
                <a:solidFill>
                  <a:srgbClr val="EBEBEB"/>
                </a:solidFill>
              </a:rPr>
              <a:t>Δεν εγγράφονται στο ΓΕΜΗ: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37E2EF82-E66F-88EA-F691-27DA97BD93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873278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694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4709D6-E1F3-F639-DBEE-D87DE0CB1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Η επιβολή προστίμων 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E7F5B6-2C57-4E16-9EE2-705797ED9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42159"/>
            <a:ext cx="10108504" cy="4070959"/>
          </a:xfrm>
        </p:spPr>
        <p:txBody>
          <a:bodyPr/>
          <a:lstStyle/>
          <a:p>
            <a:endParaRPr lang="el-GR" dirty="0"/>
          </a:p>
          <a:p>
            <a:r>
              <a:rPr lang="el-GR" sz="2800" dirty="0"/>
              <a:t>1. Προβλέπεται  στο κοινοτικό δίκαιο</a:t>
            </a:r>
          </a:p>
          <a:p>
            <a:endParaRPr lang="el-GR" sz="2800" dirty="0"/>
          </a:p>
          <a:p>
            <a:r>
              <a:rPr lang="el-GR" sz="2800" dirty="0"/>
              <a:t>2. Εφαρμόζονταν από τα τμήματα των ΑΕ των ΠΕ</a:t>
            </a:r>
          </a:p>
          <a:p>
            <a:endParaRPr lang="el-GR" sz="2800" dirty="0"/>
          </a:p>
          <a:p>
            <a:r>
              <a:rPr lang="el-GR" sz="2800" dirty="0"/>
              <a:t>3</a:t>
            </a:r>
            <a:r>
              <a:rPr lang="en-US" sz="2800" dirty="0"/>
              <a:t>.  </a:t>
            </a:r>
            <a:r>
              <a:rPr lang="el-GR" sz="2800" dirty="0"/>
              <a:t>Προβλέπονταν ήδη από τον ν. 3419/2005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6609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CDA56F-299E-6773-2802-67B5D53A2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Ωστόσο, από την έναρξη λειτουργίας του ΓΕΜΗ: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953A21-4F21-7E02-D926-FD6A49434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514" y="2603499"/>
            <a:ext cx="11298477" cy="3534253"/>
          </a:xfrm>
        </p:spPr>
        <p:txBody>
          <a:bodyPr>
            <a:noAutofit/>
          </a:bodyPr>
          <a:lstStyle/>
          <a:p>
            <a:pPr algn="just"/>
            <a:r>
              <a:rPr lang="el-GR" sz="2000" dirty="0"/>
              <a:t>Δόθηκε μεγαλύτερη έμφαση στην απλούστευση των διαδικασιών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dirty="0"/>
              <a:t>Στην προσαρμογή των επιχειρήσεων στις συνεχείς αλλαγές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dirty="0"/>
              <a:t>Στην οργάνωση των Υπηρεσιών Γ.Ε.ΜΗ. με σκοπό την συνεχή ενημέρωση των υπόχρεων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dirty="0"/>
              <a:t>Δεν επιβλήθηκε κανένα πρόστιμο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dirty="0"/>
              <a:t>Η μοναδική δράση κατά της ασυνέπειας για ορισμένες μόνο πράξεις ήταν η αναστολή καταχώρισης</a:t>
            </a:r>
          </a:p>
        </p:txBody>
      </p:sp>
    </p:spTree>
    <p:extLst>
      <p:ext uri="{BB962C8B-B14F-4D97-AF65-F5344CB8AC3E}">
        <p14:creationId xmlns:p14="http://schemas.microsoft.com/office/powerpoint/2010/main" val="181244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A31E1861-E6F3-F8D9-F207-8B327E9CC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solidFill>
                  <a:srgbClr val="EBEBEB"/>
                </a:solidFill>
              </a:rPr>
              <a:t>Γιατί επιβάλλονται πρόστιμα;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4DE4EE-1BE9-6746-2202-ED89C4974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6" y="437513"/>
            <a:ext cx="6898703" cy="5954325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l-GR" sz="2000" b="1" dirty="0"/>
              <a:t>Τα πρόστιμα αποτελούν ένα μέσο πίεσης για την βελτίωση των δεδομένων του ΓΕΜΗ ως προς:</a:t>
            </a:r>
          </a:p>
          <a:p>
            <a:endParaRPr lang="el-GR" sz="2000" dirty="0"/>
          </a:p>
          <a:p>
            <a:r>
              <a:rPr lang="el-GR" sz="2400" dirty="0"/>
              <a:t>Τη συνέπεια των υποχρεώσεων δημοσιότητας</a:t>
            </a:r>
          </a:p>
          <a:p>
            <a:endParaRPr lang="el-GR" sz="2400" dirty="0"/>
          </a:p>
          <a:p>
            <a:r>
              <a:rPr lang="el-GR" sz="2400" dirty="0"/>
              <a:t>Την νομιμότητα των πράξεων</a:t>
            </a:r>
          </a:p>
          <a:p>
            <a:endParaRPr lang="el-GR" sz="2400" dirty="0"/>
          </a:p>
          <a:p>
            <a:r>
              <a:rPr lang="el-GR" sz="2400" dirty="0"/>
              <a:t>Την ορθότητα των στοιχείων που καταχωρίζονται</a:t>
            </a:r>
          </a:p>
          <a:p>
            <a:endParaRPr lang="el-GR" sz="2400" dirty="0"/>
          </a:p>
          <a:p>
            <a:r>
              <a:rPr lang="el-GR" sz="2400" dirty="0"/>
              <a:t>Την πληρότητα των αρχείων που καταχωρίζονται αυτόματα</a:t>
            </a:r>
          </a:p>
          <a:p>
            <a:endParaRPr lang="el-GR" sz="2400" dirty="0"/>
          </a:p>
          <a:p>
            <a:r>
              <a:rPr lang="el-GR" sz="2400" dirty="0"/>
              <a:t>Την τήρηση των προθεσμιών </a:t>
            </a:r>
          </a:p>
        </p:txBody>
      </p:sp>
    </p:spTree>
    <p:extLst>
      <p:ext uri="{BB962C8B-B14F-4D97-AF65-F5344CB8AC3E}">
        <p14:creationId xmlns:p14="http://schemas.microsoft.com/office/powerpoint/2010/main" val="551288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FC6B6358-89F8-4874-C7D2-194DCC980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solidFill>
                  <a:srgbClr val="EBEBEB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Καθώς χρειαζόμαστε στοιχεία: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6EC393-876B-AF8C-0F79-6185B18BC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000" b="1" dirty="0">
                <a:latin typeface="Times New Roman" panose="02020603050405020304" pitchFamily="18" charset="0"/>
              </a:rPr>
              <a:t> </a:t>
            </a:r>
            <a:r>
              <a:rPr lang="el-GR" sz="2800" b="1" dirty="0">
                <a:latin typeface="Times New Roman" panose="02020603050405020304" pitchFamily="18" charset="0"/>
              </a:rPr>
              <a:t>διαθέσιμα, </a:t>
            </a:r>
          </a:p>
          <a:p>
            <a:pPr>
              <a:lnSpc>
                <a:spcPct val="90000"/>
              </a:lnSpc>
            </a:pPr>
            <a:endParaRPr lang="el-GR" sz="2800" b="1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800" b="1" dirty="0" err="1">
                <a:latin typeface="Times New Roman" panose="02020603050405020304" pitchFamily="18" charset="0"/>
              </a:rPr>
              <a:t>προσβάσιμα</a:t>
            </a:r>
            <a:r>
              <a:rPr lang="el-GR" sz="2800" b="1" dirty="0">
                <a:latin typeface="Times New Roman" panose="02020603050405020304" pitchFamily="18" charset="0"/>
              </a:rPr>
              <a:t>, </a:t>
            </a:r>
          </a:p>
          <a:p>
            <a:pPr>
              <a:lnSpc>
                <a:spcPct val="90000"/>
              </a:lnSpc>
            </a:pPr>
            <a:endParaRPr lang="el-GR" sz="2800" b="1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800" b="1" dirty="0" err="1">
                <a:latin typeface="Times New Roman" panose="02020603050405020304" pitchFamily="18" charset="0"/>
              </a:rPr>
              <a:t>επικαιροποιημένα</a:t>
            </a:r>
            <a:r>
              <a:rPr lang="el-GR" sz="2800" b="1" dirty="0">
                <a:latin typeface="Times New Roman" panose="02020603050405020304" pitchFamily="18" charset="0"/>
              </a:rPr>
              <a:t>, </a:t>
            </a:r>
          </a:p>
          <a:p>
            <a:pPr>
              <a:lnSpc>
                <a:spcPct val="90000"/>
              </a:lnSpc>
            </a:pPr>
            <a:endParaRPr lang="el-GR" sz="2800" b="1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800" b="1" dirty="0">
                <a:latin typeface="Times New Roman" panose="02020603050405020304" pitchFamily="18" charset="0"/>
              </a:rPr>
              <a:t>ακριβή και </a:t>
            </a:r>
          </a:p>
          <a:p>
            <a:pPr>
              <a:lnSpc>
                <a:spcPct val="90000"/>
              </a:lnSpc>
            </a:pPr>
            <a:endParaRPr lang="el-GR" sz="2800" b="1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800" b="1" dirty="0">
                <a:latin typeface="Times New Roman" panose="02020603050405020304" pitchFamily="18" charset="0"/>
              </a:rPr>
              <a:t>αξιόπιστα</a:t>
            </a:r>
          </a:p>
        </p:txBody>
      </p:sp>
    </p:spTree>
    <p:extLst>
      <p:ext uri="{BB962C8B-B14F-4D97-AF65-F5344CB8AC3E}">
        <p14:creationId xmlns:p14="http://schemas.microsoft.com/office/powerpoint/2010/main" val="2991368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EC7603-3E98-8314-C246-3BD8A3461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9805BA5-B99E-C6F3-D0F0-0D9CD2357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Ώστε να διασφαλιστεί: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b="1" dirty="0">
              <a:solidFill>
                <a:srgbClr val="EBEBEB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EE56E6-E9D8-9F87-6155-4E62698BE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258920" cy="5954325"/>
          </a:xfrm>
        </p:spPr>
        <p:txBody>
          <a:bodyPr anchor="ctr">
            <a:normAutofit/>
          </a:bodyPr>
          <a:lstStyle/>
          <a:p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διαφάνεια εταιρικών πράξεων </a:t>
            </a: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ενίσχυση της εμπιστοσύνης και της ασφάλειας  στο επιχειρηματικό περιβάλλον</a:t>
            </a: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διευκόλυνση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διασυνοριακών και δικαστικών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διαδικασιών</a:t>
            </a: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ενίσχυση ασφάλειας δικαίου στην εσωτερική αγορά. </a:t>
            </a:r>
          </a:p>
          <a:p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327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065A20-44FD-D56C-2277-2A9521509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8B0C64D6-57EA-7361-C6C3-B11419411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 fontScale="90000"/>
          </a:bodyPr>
          <a:lstStyle/>
          <a:p>
            <a:r>
              <a:rPr lang="el-GR" sz="3200" b="1" dirty="0">
                <a:solidFill>
                  <a:srgbClr val="EBEBEB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ΚΑΙ </a:t>
            </a:r>
            <a:br>
              <a:rPr lang="el-GR" sz="3200" b="1" dirty="0">
                <a:solidFill>
                  <a:srgbClr val="EBEBEB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 να αποστέλλονται τα ακριβή, ορθά και πλήρη στοιχεία σε άλλα μητρώα του δημοσίου /ευρωπαϊκής ένωσης με τα οποία υπάρχει διασύνδεση. </a:t>
            </a:r>
            <a:b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b="1" dirty="0">
              <a:solidFill>
                <a:srgbClr val="EBEBEB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668F75-B362-7A59-D51D-A51E413B8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907836" cy="595432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Ενδεικτικά: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Taxis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Efka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Εθνική Αρχή Διαφάνειας 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OLAF</a:t>
            </a:r>
          </a:p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Μητρώο πραγματικών δικαιούχων</a:t>
            </a:r>
          </a:p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Τράπεζες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 your business)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pothen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Bris</a:t>
            </a: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063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582238-621C-5FF1-B0D1-F5DDCC2A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Αναστολή καταχώρισης: 103.696 </a:t>
            </a:r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B67695E3-9C35-0C48-5752-6E8C0E9901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8563870"/>
              </p:ext>
            </p:extLst>
          </p:nvPr>
        </p:nvGraphicFramePr>
        <p:xfrm>
          <a:off x="388307" y="2304789"/>
          <a:ext cx="11098059" cy="4377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3735">
                  <a:extLst>
                    <a:ext uri="{9D8B030D-6E8A-4147-A177-3AD203B41FA5}">
                      <a16:colId xmlns:a16="http://schemas.microsoft.com/office/drawing/2014/main" val="1135101372"/>
                    </a:ext>
                  </a:extLst>
                </a:gridCol>
                <a:gridCol w="2394324">
                  <a:extLst>
                    <a:ext uri="{9D8B030D-6E8A-4147-A177-3AD203B41FA5}">
                      <a16:colId xmlns:a16="http://schemas.microsoft.com/office/drawing/2014/main" val="333951586"/>
                    </a:ext>
                  </a:extLst>
                </a:gridCol>
              </a:tblGrid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Στοιχεία 12/7/2025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0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245875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ισολογισμό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16.080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738720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ισολογισμό 2022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20.606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161734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ισολογισμό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28.029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458251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ΙΚΕ χωρίς πιστοποίηση κεφαλαίου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11.396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428071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ΑΕ χωρίς πιστοποίηση κεφαλαίου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673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561429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ισολογισμό εκκαθάρισης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14.550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171243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νόμιμη  διοίκηση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3.803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035066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εκκαθαριστή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8.392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632713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ενεργό ΑΦΜ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166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953464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591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24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CB3751-356A-3D23-75D7-1F50DF445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Παρουσίαση απόφασης: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DE5C28-1F55-4965-E166-570ED2B49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ΚΥΑ 46982/2025: «Καθορισμός  κριτηρίων επιβολής και ύψους των διοικητικών κυρώσεων του άρθρου 50 του ν. 4919/2022  στους μη συνεπείς υπόχρεους εγγραφής στο Γενικό Εμπορικό Μητρώο (Γ.Ε.ΜΗ.) και λοιπά σχετικά θέματα» (Β’ 3542/08-07-2025).</a:t>
            </a:r>
          </a:p>
        </p:txBody>
      </p:sp>
    </p:spTree>
    <p:extLst>
      <p:ext uri="{BB962C8B-B14F-4D97-AF65-F5344CB8AC3E}">
        <p14:creationId xmlns:p14="http://schemas.microsoft.com/office/powerpoint/2010/main" val="690421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7DD88FE-01A0-4F04-99DC-2B1140F59B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2E9868-C728-43FF-95CC-38902E5149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343043" y="402165"/>
            <a:ext cx="6738659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12A5749-6A2A-4FAF-824E-16E9569B9A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9519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2615BF4-8323-4853-9A41-09C4DFBC5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677511" flipH="1">
            <a:off x="6355223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E68B4297-39F1-4DD7-A4EF-8E4E501110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4512068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DFAF1DD-0169-4D59-8646-8EFAD90F49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81884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E45D7473-2985-4534-8629-4C76A5639C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946F59A-5D3B-2D99-ED51-A38E07D1D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1239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EBEBEB"/>
                </a:solidFill>
              </a:rPr>
              <a:t>Η απόφαση θα εφαρμοστεί σε  δυο  στάδια: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B8277BD-4019-4E99-866A-1EA4007EC0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F9830DE6-1842-DF38-C900-F259625767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90149"/>
              </p:ext>
            </p:extLst>
          </p:nvPr>
        </p:nvGraphicFramePr>
        <p:xfrm>
          <a:off x="964907" y="973667"/>
          <a:ext cx="6116795" cy="4928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5678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201B20A8-60C3-4031-227D-E1550462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</a:rPr>
              <a:t>1</a:t>
            </a:r>
            <a:r>
              <a:rPr lang="el-GR" sz="3200" b="1" baseline="30000">
                <a:solidFill>
                  <a:srgbClr val="EBEBEB"/>
                </a:solidFill>
              </a:rPr>
              <a:t>ο</a:t>
            </a:r>
            <a:r>
              <a:rPr lang="el-GR" sz="3200" b="1">
                <a:solidFill>
                  <a:srgbClr val="EBEBEB"/>
                </a:solidFill>
              </a:rPr>
              <a:t> στάδιο: περίοδος χάριτος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775387-7ACD-A561-5304-9C49EF39C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2800" dirty="0"/>
              <a:t>Οι υπόχρεοι μπορούν να κάνουν κάθε καταχώριση που εκκρεμεί, διόρθωση</a:t>
            </a:r>
            <a:r>
              <a:rPr lang="en-US" sz="2800" dirty="0"/>
              <a:t> </a:t>
            </a:r>
            <a:r>
              <a:rPr lang="el-GR" sz="2800" dirty="0"/>
              <a:t>ή διαγραφή, χωρίς να τους επιβληθεί οποιαδήποτε κύρωση.</a:t>
            </a:r>
          </a:p>
        </p:txBody>
      </p:sp>
    </p:spTree>
    <p:extLst>
      <p:ext uri="{BB962C8B-B14F-4D97-AF65-F5344CB8AC3E}">
        <p14:creationId xmlns:p14="http://schemas.microsoft.com/office/powerpoint/2010/main" val="74179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4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8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40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2B4A6A6-AFFD-78B5-227C-0C4EDBF52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b="1">
                <a:solidFill>
                  <a:srgbClr val="EBEBEB"/>
                </a:solidFill>
              </a:rPr>
              <a:t>1</a:t>
            </a:r>
            <a:r>
              <a:rPr lang="el-GR" b="1" baseline="30000">
                <a:solidFill>
                  <a:srgbClr val="EBEBEB"/>
                </a:solidFill>
              </a:rPr>
              <a:t>ο</a:t>
            </a:r>
            <a:r>
              <a:rPr lang="el-GR" b="1">
                <a:solidFill>
                  <a:srgbClr val="EBEBEB"/>
                </a:solidFill>
              </a:rPr>
              <a:t> στάδιο: ενέργειες υπόχρεων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040E1E31-D77B-F96F-2C3B-344D7E8F4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811831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95065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201B20A8-60C3-4031-227D-E1550462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solidFill>
                  <a:srgbClr val="EBEBEB"/>
                </a:solidFill>
              </a:rPr>
              <a:t>2</a:t>
            </a:r>
            <a:r>
              <a:rPr lang="el-GR" sz="3200" b="1" baseline="30000" dirty="0">
                <a:solidFill>
                  <a:srgbClr val="EBEBEB"/>
                </a:solidFill>
              </a:rPr>
              <a:t>ο</a:t>
            </a:r>
            <a:r>
              <a:rPr lang="el-GR" sz="3200" b="1" dirty="0">
                <a:solidFill>
                  <a:srgbClr val="EBEBEB"/>
                </a:solidFill>
              </a:rPr>
              <a:t> στάδιο:</a:t>
            </a:r>
            <a:br>
              <a:rPr lang="el-GR" sz="3200" b="1" dirty="0">
                <a:solidFill>
                  <a:srgbClr val="EBEBEB"/>
                </a:solidFill>
              </a:rPr>
            </a:br>
            <a:r>
              <a:rPr lang="el-GR" sz="3200" b="1" dirty="0">
                <a:solidFill>
                  <a:srgbClr val="EBEBEB"/>
                </a:solidFill>
              </a:rPr>
              <a:t>Επιβολή διοικητικών κυρώσεων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775387-7ACD-A561-5304-9C49EF39C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6" y="437513"/>
            <a:ext cx="6055253" cy="5954325"/>
          </a:xfrm>
        </p:spPr>
        <p:txBody>
          <a:bodyPr anchor="ctr">
            <a:normAutofit/>
          </a:bodyPr>
          <a:lstStyle/>
          <a:p>
            <a:r>
              <a:rPr lang="el-GR" sz="2000" dirty="0"/>
              <a:t>1. Κεφαλαιουχικές εταιρείες</a:t>
            </a:r>
          </a:p>
          <a:p>
            <a:r>
              <a:rPr lang="el-GR" sz="2000" dirty="0"/>
              <a:t>2. Προσωπικές Εταιρείες </a:t>
            </a:r>
          </a:p>
          <a:p>
            <a:r>
              <a:rPr lang="el-GR" sz="2000" dirty="0"/>
              <a:t>3. Συνεταιρισμοί</a:t>
            </a:r>
          </a:p>
          <a:p>
            <a:r>
              <a:rPr lang="el-GR" sz="2000" dirty="0"/>
              <a:t>4. Υποκαταστήματα αλλοδαπής</a:t>
            </a:r>
          </a:p>
          <a:p>
            <a:endParaRPr lang="el-GR" sz="2000" dirty="0"/>
          </a:p>
          <a:p>
            <a:pPr marL="0" indent="0">
              <a:buNone/>
            </a:pPr>
            <a:r>
              <a:rPr lang="el-GR" sz="2000" b="1" dirty="0">
                <a:solidFill>
                  <a:srgbClr val="FF0000"/>
                </a:solidFill>
              </a:rPr>
              <a:t>ΌΧΙ </a:t>
            </a:r>
          </a:p>
          <a:p>
            <a:r>
              <a:rPr lang="el-GR" sz="2000" dirty="0"/>
              <a:t>Ατομικές </a:t>
            </a:r>
          </a:p>
          <a:p>
            <a:r>
              <a:rPr lang="el-GR" sz="2000" dirty="0"/>
              <a:t>Υποκαταστήματα ημεδαπής</a:t>
            </a:r>
          </a:p>
          <a:p>
            <a:r>
              <a:rPr lang="el-GR" sz="2000" dirty="0"/>
              <a:t>ΚΟΙΣΠΕ/ΚΟΙΝΣΕΠ/ Συνεταιρισμοί Εργαζομένων</a:t>
            </a:r>
          </a:p>
        </p:txBody>
      </p:sp>
    </p:spTree>
    <p:extLst>
      <p:ext uri="{BB962C8B-B14F-4D97-AF65-F5344CB8AC3E}">
        <p14:creationId xmlns:p14="http://schemas.microsoft.com/office/powerpoint/2010/main" val="19067489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38" name="Rectangle 27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9" name="Oval 29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F3580FF8-D908-11B6-667B-4919B45A2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Ευκαιρίες  υπόχρεου μη επιβολής προστίμου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 dirty="0">
              <a:solidFill>
                <a:srgbClr val="EBEBEB"/>
              </a:solidFill>
            </a:endParaRPr>
          </a:p>
        </p:txBody>
      </p:sp>
      <p:sp>
        <p:nvSpPr>
          <p:cNvPr id="40" name="Θέση περιεχομένου 2">
            <a:extLst>
              <a:ext uri="{FF2B5EF4-FFF2-40B4-BE49-F238E27FC236}">
                <a16:creationId xmlns:a16="http://schemas.microsoft.com/office/drawing/2014/main" id="{1552122B-FE61-3ACA-C490-7DCACF56D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L="341630" marR="209550" indent="0">
              <a:buNone/>
            </a:pPr>
            <a:endParaRPr lang="el-GR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800" dirty="0">
                <a:latin typeface="Times New Roman" panose="02020603050405020304" pitchFamily="18" charset="0"/>
              </a:rPr>
              <a:t>Δεν επιβάλλεται πρόστιμο στις περιπτώσεις που ο υπόχρεος αιτηθεί ο ίδιος τη διόρθωση λάθους, πριν διαπιστωθεί παράβαση από την αρμόδια Υ.Γ.Ε.ΜΗ.</a:t>
            </a:r>
          </a:p>
          <a:p>
            <a:pPr marR="209550" indent="-1270"/>
            <a:endParaRPr lang="el-GR" sz="2000" dirty="0">
              <a:latin typeface="Times New Roman" panose="02020603050405020304" pitchFamily="18" charset="0"/>
            </a:endParaRPr>
          </a:p>
          <a:p>
            <a:pPr marL="341630" marR="209550" indent="0">
              <a:buNone/>
            </a:pP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8233383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EB86F9-3DEF-229C-F01E-7C78106C6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5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6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7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55CB256-BB03-C8F4-039E-534AEC730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Ευκαιρίες  υπόχρεου μη επιβολής προστίμου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 dirty="0">
              <a:solidFill>
                <a:srgbClr val="EBEBEB"/>
              </a:solidFill>
            </a:endParaRPr>
          </a:p>
        </p:txBody>
      </p:sp>
      <p:sp>
        <p:nvSpPr>
          <p:cNvPr id="40" name="Θέση περιεχομένου 2">
            <a:extLst>
              <a:ext uri="{FF2B5EF4-FFF2-40B4-BE49-F238E27FC236}">
                <a16:creationId xmlns:a16="http://schemas.microsoft.com/office/drawing/2014/main" id="{483C7F73-79D4-D773-B18D-1054F8DCC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6" y="437513"/>
            <a:ext cx="6634701" cy="5954325"/>
          </a:xfrm>
        </p:spPr>
        <p:txBody>
          <a:bodyPr anchor="ctr">
            <a:normAutofit/>
          </a:bodyPr>
          <a:lstStyle/>
          <a:p>
            <a:pPr marL="341630" marR="209550" indent="0" algn="just">
              <a:buNone/>
            </a:pPr>
            <a:r>
              <a:rPr lang="el-GR" sz="32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Εφόσον ο υπόχρεος  ανταποκριθεί στην πρόσκληση της</a:t>
            </a:r>
            <a:r>
              <a:rPr lang="el-G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αρμόδιας Υ.Γ.Ε.ΜΗ.</a:t>
            </a:r>
            <a:r>
              <a:rPr lang="el-GR" sz="32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κατά τη διαπίστωση της  παράβασης δεν επιβάλλεται πρόστιμο.</a:t>
            </a:r>
          </a:p>
          <a:p>
            <a:pPr marR="209550" indent="-1270"/>
            <a:endParaRPr lang="el-GR" sz="2400" dirty="0">
              <a:latin typeface="Times New Roman" panose="02020603050405020304" pitchFamily="18" charset="0"/>
            </a:endParaRP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11046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390B4D3E-5144-7A8C-2853-2B8A26EAE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Διαπίστωση παραβάσεων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C08380-9DE5-EE96-2EEF-4250C91B1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938" y="437513"/>
            <a:ext cx="6851736" cy="5954325"/>
          </a:xfrm>
        </p:spPr>
        <p:txBody>
          <a:bodyPr anchor="ctr">
            <a:normAutofit lnSpcReduction="10000"/>
          </a:bodyPr>
          <a:lstStyle/>
          <a:p>
            <a:pPr marL="341630" marR="209550" indent="0">
              <a:buNone/>
            </a:pP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α) αυτεπαγγέλτως από τις αρμόδιες αρχές μέσω αυτοματισμών του πληροφοριακού συστήματος Γ.Ε.ΜΗ.,</a:t>
            </a: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αυτεπαγγέλτως από την αρμόδια Υ.Γ.Ε.ΜΗ. μετά από σχετικό έλεγχο,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γ) κατόπιν γνωστοποίησης της παράβασης στην Υ.Γ.Ε.ΜΗ. από άλλη δημόσια Υπηρεσία ή Αρχή,</a:t>
            </a: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δ) κατόπιν δειγματοληπτικού ελέγχου,</a:t>
            </a: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ε) κατόπιν καταγγελίας.</a:t>
            </a:r>
          </a:p>
          <a:p>
            <a:pPr marL="341630" marR="209550" indent="0">
              <a:buNone/>
            </a:pP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483966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B621CC-43FD-0399-1362-CF1E435F7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24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26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40" name="Rectangle 27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1" name="Oval 28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2" name="Oval 30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3" name="Oval 32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10922DD-763D-57C2-C8FB-937CAA3BB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8F4A4F-0EDA-E8D1-5999-BD10F192F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478588" cy="5954325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 Κατόπιν της άπρακτης παρέλευσης της προθεσμίας  του άρθρο 30 του ν. 4919/2022 οι υπόχρεοι ή η νόμιμοι εκπρόσωποί τους λαμβάνουν μέσω της θυρίδας μηνυμάτων σχετική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ηλεκτρονική ειδοποίηση επιβολής προστίμου,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οποία υπέχει θέση έγγραφης κλήσης προς ακρόαση με την έννοια της παρ. 2 του άρθρου 6 του ν. 2690/1999 (Α΄45).</a:t>
            </a:r>
          </a:p>
          <a:p>
            <a:pPr marR="209550" indent="-1270"/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</p:txBody>
      </p:sp>
    </p:spTree>
    <p:extLst>
      <p:ext uri="{BB962C8B-B14F-4D97-AF65-F5344CB8AC3E}">
        <p14:creationId xmlns:p14="http://schemas.microsoft.com/office/powerpoint/2010/main" val="32508212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486284F3-177D-74AE-025B-F6AD11DD8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6D088F-B448-95B4-8104-E0B52DE6C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478588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Οι ενδιαφερόμενοι εντός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προθεσμίας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δεκαπέντε (15) ημερών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 λήψη της ειδοποίησης μπορούν να διατυπώσουν τις απόψεις τους ηλεκτρονικά με αίτηση που διατίθεται μέσω του ηλεκτρονικού συστήματος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διαχείρισης προστίμων στο Γ.Ε.ΜΗ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και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να εκθέσουν τεκμηριωμένα τους λόγους για τους οποίους δεν πρέπει να επιβληθεί το πρόστιμο.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22022776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3546D082-E45B-FADE-F508-7C99F6DE5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A4A441-885A-CFEC-60BB-CC656C70C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359128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3. Μετά το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πέρας της προθεσμίας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της παρ. 2 ή εφόσον η τεκμηρίωση για τη μη επιβολή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δεν έγινε δεκτή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αρμόδια Υ.Γ.Ε.ΜΗ., </a:t>
            </a:r>
          </a:p>
          <a:p>
            <a:pPr marR="209550" indent="-1270" algn="just"/>
            <a:endParaRPr lang="el-GR" sz="2400" b="1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κοινοποιείται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στου υπόχρεους σύμφωνα με το άρθρο 1</a:t>
            </a:r>
            <a:r>
              <a:rPr lang="el-GR" sz="24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5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πράξη επιβολής προστίμου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</a:t>
            </a:r>
          </a:p>
          <a:p>
            <a:pPr marR="209550" indent="-1270" algn="just"/>
            <a:endParaRPr lang="el-GR" sz="24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οποία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φέρει την ψηφιακή υπογραφή των αρμοδίων οργάνων.</a:t>
            </a: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839258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A67FAC-AC58-A5BD-F5B6-A5BCEB77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Λίγα λόγια για το Γ.Ε.ΜΗ……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5F8BEE-3268-E2D8-CD74-730289277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sz="2400" dirty="0"/>
              <a:t>Τέθηκε σε λειτουργία 4-4-2011</a:t>
            </a:r>
          </a:p>
          <a:p>
            <a:endParaRPr lang="el-GR" sz="2400" dirty="0"/>
          </a:p>
          <a:p>
            <a:r>
              <a:rPr lang="el-GR" sz="2400" dirty="0"/>
              <a:t>Ν. 4919/2022</a:t>
            </a:r>
          </a:p>
        </p:txBody>
      </p:sp>
    </p:spTree>
    <p:extLst>
      <p:ext uri="{BB962C8B-B14F-4D97-AF65-F5344CB8AC3E}">
        <p14:creationId xmlns:p14="http://schemas.microsoft.com/office/powerpoint/2010/main" val="36976886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3C8F3-6A5B-0982-7A7A-2958A138A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3C59C9AE-0769-1E12-79B9-6921FB32E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A26B27-027C-07F1-67F1-3F332D0CA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2960" y="402165"/>
            <a:ext cx="6819395" cy="6211578"/>
          </a:xfrm>
        </p:spPr>
        <p:txBody>
          <a:bodyPr anchor="ctr">
            <a:normAutofit lnSpcReduction="10000"/>
          </a:bodyPr>
          <a:lstStyle/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4. Το ύψος του </a:t>
            </a:r>
            <a:r>
              <a:rPr lang="el-GR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επιβληθέντος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διοικητικού προστίμου,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μειώνεται στο ήμισυ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εφόσον ο υπόχρεος:</a:t>
            </a:r>
          </a:p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</a:t>
            </a:r>
          </a:p>
          <a:p>
            <a:pPr marR="209550" indent="-1270"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εντός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τριάντα (30) ημερών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ημερομηνία κοινοποίησης σε αυτόν της πράξης επιβολής προστίμου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προβεί σε καταβολή του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και</a:t>
            </a:r>
          </a:p>
          <a:p>
            <a:pPr marR="209550" indent="-1270"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Ταυτόχρονα στην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καταχώριση/μεταβολή/διαγραφή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της πράξης για την οποία επιβλήθηκε το πρόστιμο. </a:t>
            </a:r>
          </a:p>
          <a:p>
            <a:pPr marR="209550" indent="-1270" algn="just"/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καταβολή αυτή συνεπάγεται την αυτοδίκαιη παραίτηση του υπόχρεου από κάθε δικαίωμα προσβολής ή αμφισβήτησης της πράξης επιβολής προστίμου.</a:t>
            </a:r>
          </a:p>
          <a:p>
            <a:pPr marR="209550" indent="-1270"/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3266497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A784019-0F1E-8971-D3C2-8BE49B687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9197EF-EA56-B2D2-E0CC-20536664E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936" y="437513"/>
            <a:ext cx="6901841" cy="6036055"/>
          </a:xfrm>
        </p:spPr>
        <p:txBody>
          <a:bodyPr anchor="ctr">
            <a:normAutofit/>
          </a:bodyPr>
          <a:lstStyle/>
          <a:p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algn="just"/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5. Εφόσον ο υπόχρεος ακολουθήσει τη διαδικασία της παρ. 4 και κατόπιν ελέγχου διαπιστωθεί ότι οι σχετικές πράξεις, τα στοιχεία ή οι δηλώσεις που υποβλήθηκαν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δεν είναι ορθές και πλήρεις, η αρμόδια Υ.Γ.Ε.ΜΗ. </a:t>
            </a:r>
          </a:p>
          <a:p>
            <a:pPr algn="just"/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algn="just"/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καλεί τον υπόχρεο να προβεί στις αναγκαίες διευκρινίσεις, διορθώσεις ή συμπληρώσεις της αίτησης και των δικαιολογητικών εγγράφων 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εντός δεκαπέντε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(15) ημερών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</a:t>
            </a:r>
          </a:p>
          <a:p>
            <a:pPr algn="just"/>
            <a:endParaRPr lang="el-GR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algn="just"/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Αν η 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προθεσμία παρέλθει άπρακτη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ή ο υπόχρεος υποβάλλει τα στοιχεία και αυτά κριθούν ότι δεν είναι ορθά και πλήρη, 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ακολουθεί αυτόματα η διαδικασία της παρ. 6.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4957879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C110BC-FD57-AECC-2A5C-6B421E4B7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49563EE4-C24E-49A9-1399-8F14FA690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B87A9B-92EF-5DFD-ADE1-15648E3DB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5360" y="437513"/>
            <a:ext cx="7014574" cy="5954325"/>
          </a:xfrm>
        </p:spPr>
        <p:txBody>
          <a:bodyPr anchor="ctr"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6. Σε περίπτωση άπρακτης παρέλευσης των προθεσμιών των παρ. 4 και 5, το πρόστιμο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βεβαιώνεται και εισπράττεται από την Ανεξάρτητη Αρχή Δημοσίων Εσόδων, κατά τις διατάξεις του Κώδικα Είσπραξης Δημοσίων Εσόδων (ν.4978/2022, Α΄ 190), με ηλεκτρονικά μέσα, μέσω των υπηρεσιών της </a:t>
            </a:r>
            <a:r>
              <a:rPr lang="el-GR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διαλειτουργικότητας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σύμφωνα με την υπό στοιχεία Α. 1209/02-09-2021 (Β΄4053) απόφαση Διοικητή Α.Α.Δ.Ε. και το άρθρο 58 του ν.5100/2024 (Α΄49).</a:t>
            </a: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5640340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B257355-7786-397F-6AFD-B823AA323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</a:rPr>
              <a:t>Κριτήρια που έχουν ληφθεί υπόψη για τον υπολογισμό του ύψους του προστίμου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0A5652-9BA8-F53E-1F6D-915F45387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6" y="437513"/>
            <a:ext cx="6572071" cy="5954325"/>
          </a:xfrm>
        </p:spPr>
        <p:txBody>
          <a:bodyPr anchor="ctr">
            <a:normAutofit/>
          </a:bodyPr>
          <a:lstStyle/>
          <a:p>
            <a:r>
              <a:rPr lang="el-GR" sz="2000" dirty="0"/>
              <a:t>Κατηγορία οντότητας (ΓΓΕ/Επιμελητήρια)</a:t>
            </a:r>
          </a:p>
          <a:p>
            <a:r>
              <a:rPr lang="el-GR" sz="2000" dirty="0"/>
              <a:t>Νομικός τύπος</a:t>
            </a:r>
          </a:p>
          <a:p>
            <a:r>
              <a:rPr lang="el-GR" sz="2000" dirty="0"/>
              <a:t>Μέγεθος Επιχείρησης</a:t>
            </a:r>
          </a:p>
          <a:p>
            <a:endParaRPr lang="el-GR" sz="2000" dirty="0"/>
          </a:p>
          <a:p>
            <a:r>
              <a:rPr lang="el-GR" sz="2000" b="1" dirty="0"/>
              <a:t>Δεν λαμβάνεται υπόψη το μέγεθος: </a:t>
            </a:r>
          </a:p>
          <a:p>
            <a:r>
              <a:rPr lang="el-GR" sz="2000" dirty="0"/>
              <a:t>Α) στις δυο περιπτώσεις που δεν είναι γνωστό (σύσταση – μη εγγραφή)</a:t>
            </a:r>
          </a:p>
          <a:p>
            <a:r>
              <a:rPr lang="el-GR" sz="2000" dirty="0"/>
              <a:t>Β) στις δυο περιπτώσεις που το ύψος </a:t>
            </a:r>
            <a:r>
              <a:rPr lang="el-GR" sz="2000" dirty="0" err="1"/>
              <a:t>τυ</a:t>
            </a:r>
            <a:r>
              <a:rPr lang="el-GR" sz="2000" dirty="0"/>
              <a:t> προστίμου είναι πολύ μικρό (εγγραφή ΓΕΜΗ σε έντυπα, τήρηση προθεσμίας)</a:t>
            </a:r>
          </a:p>
        </p:txBody>
      </p:sp>
    </p:spTree>
    <p:extLst>
      <p:ext uri="{BB962C8B-B14F-4D97-AF65-F5344CB8AC3E}">
        <p14:creationId xmlns:p14="http://schemas.microsoft.com/office/powerpoint/2010/main" val="35245879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49F90AE7-3511-F365-F15C-D0455B847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</a:rPr>
              <a:t>Ειδικές ρυθμίσεις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E68BB55-D30F-81A8-2949-349C62297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478588" cy="5954325"/>
          </a:xfrm>
        </p:spPr>
        <p:txBody>
          <a:bodyPr anchor="ctr">
            <a:normAutofit/>
          </a:bodyPr>
          <a:lstStyle/>
          <a:p>
            <a:pPr marR="209550" indent="-1270"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Για τις εταιρείες που βρίσκονται σε καθεστώς εκκαθάρισης ή ειδικής εκκαθάρισης, το ύψος του διοικητικού προστίμου μειώνεται στο μισό.</a:t>
            </a:r>
          </a:p>
          <a:p>
            <a:pPr marR="209550" indent="-1270" algn="just">
              <a:lnSpc>
                <a:spcPct val="90000"/>
              </a:lnSpc>
            </a:pP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. Αν κατά τον χρόνο διαπίστωσης της παράβασης,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ο υπόχρεος έχει αλλάξει κατηγορία οντότητας ή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εταιρική νομική μορφή ή κατηγορία μεγέθους, το ύψος της διοικητικής κύρωσης υπολογίζεται βάσει των κριτηρίων που ίσχυαν κατά την τέλεση της παράβασης.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 algn="just">
              <a:lnSpc>
                <a:spcPct val="90000"/>
              </a:lnSpc>
            </a:pP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3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. Σε περίπτωση που κατά τον χρόνο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επιβολής του προστίμου, δεν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έχει  γίνει ακόμη η σύνταξη του πρώτου ισολογισμού, το μέγεθος της επιχείρησης υπολογίζεται σύμφωνα με την περ. </a:t>
            </a:r>
            <a:r>
              <a:rPr lang="el-G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ια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) του άρθρου 2 του ν. 4548/2022.</a:t>
            </a: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algn="just">
              <a:lnSpc>
                <a:spcPct val="90000"/>
              </a:lnSpc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4775821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71C866-EE18-EBE6-991F-17FCA65A2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ΥΓΕΜΗ Σερρών: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5E9812-F87A-5996-7BB8-CE1CCD19A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l-GR" b="1" dirty="0"/>
              <a:t>Κατανομή Επιχειρήσεων ανά Οντότητα</a:t>
            </a:r>
            <a:endParaRPr lang="el-GR" dirty="0"/>
          </a:p>
          <a:p>
            <a:pPr fontAlgn="ctr"/>
            <a:r>
              <a:rPr lang="el-GR" b="1" dirty="0"/>
              <a:t>Μεγάλες 1</a:t>
            </a:r>
            <a:endParaRPr lang="el-GR" dirty="0"/>
          </a:p>
          <a:p>
            <a:pPr fontAlgn="ctr"/>
            <a:r>
              <a:rPr lang="el-GR" b="1" dirty="0"/>
              <a:t>Μεσαίες 23</a:t>
            </a:r>
            <a:endParaRPr lang="el-GR" dirty="0"/>
          </a:p>
          <a:p>
            <a:pPr fontAlgn="ctr"/>
            <a:r>
              <a:rPr lang="el-GR" b="1" dirty="0"/>
              <a:t>Μικρές 112</a:t>
            </a:r>
            <a:endParaRPr lang="el-GR" dirty="0"/>
          </a:p>
          <a:p>
            <a:pPr fontAlgn="ctr"/>
            <a:r>
              <a:rPr lang="el-GR" b="1" dirty="0"/>
              <a:t>Πολύ μικρές 705</a:t>
            </a:r>
            <a:endParaRPr lang="el-GR" dirty="0"/>
          </a:p>
          <a:p>
            <a:pPr fontAlgn="ctr"/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5866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D3C154A-9781-600E-91AF-042600A5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0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</a:t>
            </a:r>
            <a:r>
              <a:rPr lang="en-US" sz="30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30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παράβαση του άρθρου 12 του ν. 4919/2022, σχετικά με τη σύσταση εταιρείας μέσω της </a:t>
            </a:r>
            <a:r>
              <a:rPr lang="en-US" sz="30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e</a:t>
            </a:r>
            <a:r>
              <a:rPr lang="el-GR" sz="30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-Υ.Μ.Σ.</a:t>
            </a:r>
            <a:r>
              <a:rPr lang="el-GR" sz="30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0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0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ED6419C-2B36-DFC2-F08F-D4FD3BC68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478588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/>
            <a:endParaRPr lang="el-GR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διοικητική κύρωση επιβάλλεται για παραβάσεις που έγιναν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κατά τη σύσταση εταιρείας μέσω της ηλεκτρονικής Υπηρεσίας μιας Στάσης (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e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-Υ.Μ.Σ.),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οποία ολοκληρώθηκε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άνευ ελέγχου νομιμότητας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αρμόδια Υ.Γ.Ε.ΜΗ..</a:t>
            </a:r>
          </a:p>
          <a:p>
            <a:pPr marR="209550" indent="-1270" algn="just"/>
            <a:endParaRPr lang="el-GR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1475328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872AF0-D979-8358-DB8C-5F43E973A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C6311339-E497-9328-6850-883526D15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Ως παράβαση του άρθρου 12 του ν.4919/2022, κατά τη σύσταση εταιρείας, νοείται: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24E398-ED8F-B212-805B-DC9C3038B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) η μη τήρηση της αρχής της ορθότητας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κατά την καταχώριση των στοιχείων στο πληροφοριακό σύστημα της 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e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-Υ.Μ.Σ. που δεν οφείλονται σε πρόδηλο σφάλμα, τα οποία ενδεικτικά αφορούν σε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στοιχεία ταυτότητας των φυσικών ή νομικών προσώπων, σε στοιχεία που αφορούν στην έδρα της εταιρείας, στην άδεια διαμονής κ.ά.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  </a:t>
            </a:r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endParaRPr lang="el-GR" sz="20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σφάλματα που παρουσιάζονται κατά τον έλεγχο νομιμότητας και πληρότητας στα απαιτούμενα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νομιμοποιητικά έγγραφα,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τα οποία ενώ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κατά τη στιγμή της σύστασης δεν "μεταφορτώνονται" στο πληροφοριακό σύστημα της 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e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-Υ.Μ.Σ.,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σύμφωνα με την παρ. 8 του άρθρου 12 του ν. 4919/2022, τηρούνται στο αρχείο του νομικού προσώπου που συστάθηκε και υπόκεινται σε δειγματοληπτικό έλεγχο από την αρμόδια Υ.Γ.Ε.ΜΗ.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24773165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1EF2E5-9D2B-8D18-044E-172279842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Autofit/>
          </a:bodyPr>
          <a:lstStyle/>
          <a:p>
            <a:r>
              <a:rPr lang="el-GR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Το ύψος του προστίμου καθορίζεται βάσει του εταιρικού τύπου σύμφωνα με τον κάτωθι πίνακα: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l-GR" b="1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6D9026D9-531F-9013-1BCE-6756D3C0131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86933" y="2110736"/>
          <a:ext cx="9618135" cy="3769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7251">
                  <a:extLst>
                    <a:ext uri="{9D8B030D-6E8A-4147-A177-3AD203B41FA5}">
                      <a16:colId xmlns:a16="http://schemas.microsoft.com/office/drawing/2014/main" val="1599199679"/>
                    </a:ext>
                  </a:extLst>
                </a:gridCol>
                <a:gridCol w="2665001">
                  <a:extLst>
                    <a:ext uri="{9D8B030D-6E8A-4147-A177-3AD203B41FA5}">
                      <a16:colId xmlns:a16="http://schemas.microsoft.com/office/drawing/2014/main" val="436483599"/>
                    </a:ext>
                  </a:extLst>
                </a:gridCol>
                <a:gridCol w="4275883">
                  <a:extLst>
                    <a:ext uri="{9D8B030D-6E8A-4147-A177-3AD203B41FA5}">
                      <a16:colId xmlns:a16="http://schemas.microsoft.com/office/drawing/2014/main" val="163810585"/>
                    </a:ext>
                  </a:extLst>
                </a:gridCol>
              </a:tblGrid>
              <a:tr h="668363">
                <a:tc gridSpan="3">
                  <a:txBody>
                    <a:bodyPr/>
                    <a:lstStyle/>
                    <a:p>
                      <a:pPr marR="209550" indent="-1270" algn="ctr"/>
                      <a:r>
                        <a:rPr lang="el-GR" sz="2300">
                          <a:effectLst/>
                        </a:rPr>
                        <a:t>Εταιρεία που συστάθηκε μέσω </a:t>
                      </a:r>
                      <a:r>
                        <a:rPr lang="en-US" sz="2300">
                          <a:effectLst/>
                        </a:rPr>
                        <a:t>e</a:t>
                      </a:r>
                      <a:r>
                        <a:rPr lang="el-GR" sz="2300">
                          <a:effectLst/>
                        </a:rPr>
                        <a:t>-Υ.Μ.Σ.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745351"/>
                  </a:ext>
                </a:extLst>
              </a:tr>
              <a:tr h="2432371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ΑΕ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Ευρωπαϊκή Εταιρεία</a:t>
                      </a:r>
                      <a:r>
                        <a:rPr lang="en-US" sz="2300">
                          <a:effectLst/>
                        </a:rPr>
                        <a:t> 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ΕΕ κατά μετοχές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2300">
                          <a:effectLst/>
                        </a:rPr>
                        <a:t>ΙΚΕ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n-US" sz="2300">
                          <a:effectLst/>
                        </a:rPr>
                        <a:t>ΕΠΕ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n-US" sz="2300">
                          <a:effectLst/>
                        </a:rPr>
                        <a:t>Συνεταιρισμοί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ΟΕ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ΕΕ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Κοινοπραξία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ΕΟΟΣ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Αστική Εταιρεία (άρθρο 784 Α.Κ.)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extLst>
                  <a:ext uri="{0D108BD9-81ED-4DB2-BD59-A6C34878D82A}">
                    <a16:rowId xmlns:a16="http://schemas.microsoft.com/office/drawing/2014/main" val="2648934585"/>
                  </a:ext>
                </a:extLst>
              </a:tr>
              <a:tr h="668363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300">
                          <a:effectLst/>
                        </a:rPr>
                        <a:t>5.000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300">
                          <a:effectLst/>
                        </a:rPr>
                        <a:t>2.000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300" dirty="0">
                          <a:effectLst/>
                        </a:rPr>
                        <a:t>500</a:t>
                      </a:r>
                      <a:endParaRPr lang="el-GR" sz="19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extLst>
                  <a:ext uri="{0D108BD9-81ED-4DB2-BD59-A6C34878D82A}">
                    <a16:rowId xmlns:a16="http://schemas.microsoft.com/office/drawing/2014/main" val="1110562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6792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AF9151B4-1693-369D-F334-6FE7A6664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0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 παράβαση του άρθρου 16 του ν. 4919/2022, σχετικά με την παράλειψη εγγραφής στο Γ.Ε.ΜΗ.</a:t>
            </a:r>
            <a:r>
              <a:rPr lang="el-GR" sz="30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0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0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9281A6-8971-A721-92B5-0E9529466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διοικητική κύρωση επιβάλλεται στους υπόχρεους εγγραφής στο Γ.Ε.ΜΗ., που βρίσκονται σε κατάσταση ενεργή ή υπό εκκαθάριση ή έχουν εγκατάσταση υποκαταστήματος αλλοδαπής στη χώρα, και για οποιοδήποτε λόγο, η εγγραφή τους στο Γ.Ε.ΜΗ., ανεξαρτήτως του χρόνου σύστασης ή εγκατάστασης, ουδέποτε πραγματοποιήθηκε.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154316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8D74DA-9C97-4965-B699-ED0D01401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28650"/>
            <a:ext cx="10823576" cy="1162050"/>
          </a:xfrm>
        </p:spPr>
        <p:txBody>
          <a:bodyPr>
            <a:normAutofit/>
          </a:bodyPr>
          <a:lstStyle/>
          <a:p>
            <a:r>
              <a:rPr lang="el-GR" b="1" dirty="0"/>
              <a:t>Τι είναι το  Γενικό Εμπορικό Μητρώο (Γ.Ε.ΜΗ.):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517329-3D5A-4838-9A36-84C15B977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573" y="2228849"/>
            <a:ext cx="11436263" cy="3885275"/>
          </a:xfrm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l-GR" sz="3200" dirty="0"/>
          </a:p>
          <a:p>
            <a:pPr marL="457200" lvl="1" indent="0" algn="just">
              <a:buNone/>
            </a:pPr>
            <a:r>
              <a:rPr lang="el-GR" sz="3200" dirty="0"/>
              <a:t>Είναι  το εθνικό </a:t>
            </a:r>
            <a:r>
              <a:rPr lang="el-GR" sz="3200" b="1" u="sng" dirty="0"/>
              <a:t>Μητρώο εμπορικής δημοσιότητας</a:t>
            </a:r>
            <a:r>
              <a:rPr lang="el-GR" sz="3200" dirty="0"/>
              <a:t>, στο οποίο πραγματοποιείται η δημοσιότητα πράξεων, στοιχείων ή και δηλώσεων των υπόχρεων προσώπων.</a:t>
            </a:r>
            <a:r>
              <a:rPr lang="el-GR" sz="3200" dirty="0">
                <a:solidFill>
                  <a:schemeClr val="accent5">
                    <a:lumMod val="50000"/>
                  </a:schemeClr>
                </a:solidFill>
                <a:latin typeface="Century Gothic" charset="0"/>
              </a:rPr>
              <a:t> </a:t>
            </a:r>
          </a:p>
          <a:p>
            <a:pPr marL="457200" lvl="1" indent="0">
              <a:buNone/>
            </a:pPr>
            <a:endParaRPr lang="el-GR" sz="3200" dirty="0">
              <a:solidFill>
                <a:schemeClr val="accent5">
                  <a:lumMod val="50000"/>
                </a:schemeClr>
              </a:solidFill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8933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EA353F-099E-5CD9-1F7D-B1BFD6F7D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2000" b="1" kern="1200">
                <a:effectLst/>
                <a:latin typeface="+mj-lt"/>
                <a:ea typeface="+mj-ea"/>
                <a:cs typeface="+mj-cs"/>
              </a:rPr>
              <a:t>Το ύψος του προστίμου καθορίζεται βάσει του εταιρικού νομικού τύπου και του κριτηρίου οντότητας σύμφωνα με τον κάτωθι πίνακα:</a:t>
            </a:r>
            <a:br>
              <a:rPr lang="en-US" sz="2000" b="1" kern="1200">
                <a:effectLst/>
                <a:latin typeface="+mj-lt"/>
                <a:ea typeface="+mj-ea"/>
                <a:cs typeface="+mj-cs"/>
              </a:rPr>
            </a:br>
            <a:endParaRPr lang="en-US" sz="2000" b="1" kern="120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62D0596F-2C50-1329-25AE-3F7A6E6456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65406"/>
              </p:ext>
            </p:extLst>
          </p:nvPr>
        </p:nvGraphicFramePr>
        <p:xfrm>
          <a:off x="413358" y="1427967"/>
          <a:ext cx="11778641" cy="5357946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{5C22544A-7EE6-4342-B048-85BDC9FD1C3A}</a:tableStyleId>
              </a:tblPr>
              <a:tblGrid>
                <a:gridCol w="2101995">
                  <a:extLst>
                    <a:ext uri="{9D8B030D-6E8A-4147-A177-3AD203B41FA5}">
                      <a16:colId xmlns:a16="http://schemas.microsoft.com/office/drawing/2014/main" val="2658141505"/>
                    </a:ext>
                  </a:extLst>
                </a:gridCol>
                <a:gridCol w="2190091">
                  <a:extLst>
                    <a:ext uri="{9D8B030D-6E8A-4147-A177-3AD203B41FA5}">
                      <a16:colId xmlns:a16="http://schemas.microsoft.com/office/drawing/2014/main" val="4243214671"/>
                    </a:ext>
                  </a:extLst>
                </a:gridCol>
                <a:gridCol w="1622516">
                  <a:extLst>
                    <a:ext uri="{9D8B030D-6E8A-4147-A177-3AD203B41FA5}">
                      <a16:colId xmlns:a16="http://schemas.microsoft.com/office/drawing/2014/main" val="851265619"/>
                    </a:ext>
                  </a:extLst>
                </a:gridCol>
                <a:gridCol w="2059496">
                  <a:extLst>
                    <a:ext uri="{9D8B030D-6E8A-4147-A177-3AD203B41FA5}">
                      <a16:colId xmlns:a16="http://schemas.microsoft.com/office/drawing/2014/main" val="2021541667"/>
                    </a:ext>
                  </a:extLst>
                </a:gridCol>
                <a:gridCol w="1930593">
                  <a:extLst>
                    <a:ext uri="{9D8B030D-6E8A-4147-A177-3AD203B41FA5}">
                      <a16:colId xmlns:a16="http://schemas.microsoft.com/office/drawing/2014/main" val="4156013914"/>
                    </a:ext>
                  </a:extLst>
                </a:gridCol>
                <a:gridCol w="1873950">
                  <a:extLst>
                    <a:ext uri="{9D8B030D-6E8A-4147-A177-3AD203B41FA5}">
                      <a16:colId xmlns:a16="http://schemas.microsoft.com/office/drawing/2014/main" val="2883172674"/>
                    </a:ext>
                  </a:extLst>
                </a:gridCol>
              </a:tblGrid>
              <a:tr h="1418721">
                <a:tc gridSpan="2">
                  <a:txBody>
                    <a:bodyPr/>
                    <a:lstStyle/>
                    <a:p>
                      <a:pPr marR="209550" indent="-1270" algn="ctr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Οντότητες που τηρούνται στην Υ.ΓΕ.ΜΗ. της Γενικής Γραμματείας Εμπορίου </a:t>
                      </a:r>
                    </a:p>
                    <a:p>
                      <a:pPr marR="209550" indent="-1270" algn="ctr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+mn-ea"/>
                        <a:cs typeface="+mn-cs"/>
                      </a:endParaRPr>
                    </a:p>
                  </a:txBody>
                  <a:tcPr marL="103643" marR="31187" marT="79725" marB="79725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09550" indent="-1270" algn="ctr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Λοιπές οντότητες</a:t>
                      </a:r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209550" indent="-1270" algn="ctr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(Υ.Γ.Ε.ΜΗ. Επιμελητηρίων)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22119"/>
                  </a:ext>
                </a:extLst>
              </a:tr>
              <a:tr h="572325">
                <a:tc gridSpan="2">
                  <a:txBody>
                    <a:bodyPr/>
                    <a:lstStyle/>
                    <a:p>
                      <a:pPr marR="209550" indent="-1270" algn="ctr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 dirty="0" err="1">
                          <a:solidFill>
                            <a:schemeClr val="tx1"/>
                          </a:solidFill>
                          <a:effectLst/>
                        </a:rPr>
                        <a:t>Ετ</a:t>
                      </a:r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αιρικός νομικός τύπος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393438"/>
                  </a:ext>
                </a:extLst>
              </a:tr>
              <a:tr h="1544582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Οπ</a:t>
                      </a:r>
                      <a:r>
                        <a:rPr lang="en-US" sz="2000" cap="none" spc="0" dirty="0" err="1">
                          <a:solidFill>
                            <a:schemeClr val="tx1"/>
                          </a:solidFill>
                          <a:effectLst/>
                        </a:rPr>
                        <a:t>οι</a:t>
                      </a:r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αδήποτε Εταιρεία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209550" indent="-1270" algn="ctr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Υποκατάστημα ή πρακτορείο αλλοδαπής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209550" indent="-1270" algn="ctr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2000" cap="none" spc="0">
                          <a:solidFill>
                            <a:schemeClr val="tx1"/>
                          </a:solidFill>
                          <a:effectLst/>
                        </a:rPr>
                        <a:t>Α.Ε.</a:t>
                      </a:r>
                    </a:p>
                    <a:p>
                      <a:pPr marR="209550" indent="-1270" algn="just"/>
                      <a:r>
                        <a:rPr lang="el-GR" sz="2000" cap="none" spc="0">
                          <a:solidFill>
                            <a:schemeClr val="tx1"/>
                          </a:solidFill>
                          <a:effectLst/>
                        </a:rPr>
                        <a:t>Ευρωπαϊκή Εταιρεία</a:t>
                      </a:r>
                    </a:p>
                    <a:p>
                      <a:pPr marR="209550" indent="-1270" algn="just"/>
                      <a:r>
                        <a:rPr lang="el-GR" sz="2000" cap="none" spc="0">
                          <a:solidFill>
                            <a:schemeClr val="tx1"/>
                          </a:solidFill>
                          <a:effectLst/>
                        </a:rPr>
                        <a:t>ΕΕ κατά μετοχές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ΕΠΕ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209550" indent="-1270" algn="just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ΙΚΕ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209550" indent="-1270" algn="just"/>
                      <a:r>
                        <a:rPr lang="en-US" sz="2000" cap="none" spc="0" dirty="0" err="1">
                          <a:solidFill>
                            <a:schemeClr val="tx1"/>
                          </a:solidFill>
                          <a:effectLst/>
                        </a:rPr>
                        <a:t>Συνετ</a:t>
                      </a:r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αιρισμοί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Υπ</a:t>
                      </a:r>
                      <a:r>
                        <a:rPr lang="en-US" sz="2000" cap="none" spc="0" dirty="0" err="1">
                          <a:solidFill>
                            <a:schemeClr val="tx1"/>
                          </a:solidFill>
                          <a:effectLst/>
                        </a:rPr>
                        <a:t>οκ</a:t>
                      </a:r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ατάστημα ή πρακτορείο αλλοδαπής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ΟΕ</a:t>
                      </a:r>
                    </a:p>
                    <a:p>
                      <a:pPr marR="209550" indent="-1270" algn="just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ΕΕ</a:t>
                      </a:r>
                    </a:p>
                    <a:p>
                      <a:pPr marR="209550" indent="-1270" algn="just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ΕΟΟΣ</a:t>
                      </a:r>
                    </a:p>
                    <a:p>
                      <a:pPr marR="209550" indent="-1270" algn="just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Κοινοπραξία (της παρ. 3 άρθρου 293 ν. 4072/2012)</a:t>
                      </a:r>
                    </a:p>
                    <a:p>
                      <a:pPr marR="209550" indent="-1270" algn="ctr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1952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10.000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6.000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2.000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1200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1200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438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4006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0671FAC5-E4FD-251D-F1D4-110180C45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5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 παράβαση των άρθρων 22 και 37 του ν. 4919/2022, σχετικά </a:t>
            </a:r>
            <a:r>
              <a:rPr lang="el-GR" sz="25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 παράλειψη εγγραφής των προβλεπόμενων στοιχείων στα έγγραφα και τις επιστολές της εταιρείας ή του υποκαταστήματος αλλοδαπής</a:t>
            </a:r>
            <a:r>
              <a:rPr lang="el-GR" sz="25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5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5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A4B5D6-5629-0C88-6151-D6ECCF3ED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Ως παράβαση των άρθρων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22 και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37 του ν. 4919/2022 νοείται η διαπίστωση για μη αναγραφή στα έγγραφα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των υπόχρεων των εξής στοιχείων: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α) του αριθμού Γ.Ε.ΜΗ. της εταιρείας ή του υποκαταστήματος της αλλοδαπής κράτους - μέλους ή του μητρώου καταχώρισης και του αριθμού καταχώρισης σε μητρώο τρίτης χώρας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για τα υποκαταστήματα που δεν διέπονται από το δίκαιο της ΕΕ,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της νομικής μορφής,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γ) της επωνυμίας,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δ) της έδρας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ε) της θέσης της εταιρείας σε εκκαθάριση, εφόσον συντρέχει τέτοια περίπτωση και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στ) της αναφοράς αν το κεφάλαιο αφορά σε καλυφθέν και καταβληθέν κεφάλαιο, σε περίπτωση στην οποία γίνεται μνεία του κεφαλαίου της εταιρείας (αφορά μόνο τις κεφαλαιουχικές εταιρείες).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700"/>
          </a:p>
        </p:txBody>
      </p:sp>
    </p:spTree>
    <p:extLst>
      <p:ext uri="{BB962C8B-B14F-4D97-AF65-F5344CB8AC3E}">
        <p14:creationId xmlns:p14="http://schemas.microsoft.com/office/powerpoint/2010/main" val="35433800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3052FF-C89E-7A35-0326-0D73A13E2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A0EC9E8-AF79-D16F-644A-1ECB40AC4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5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 παράβαση των άρθρων 22 και 37 του ν. 4919/2022, σχετικά </a:t>
            </a:r>
            <a:r>
              <a:rPr lang="el-GR" sz="25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 παράλειψη εγγραφής των προβλεπόμενων στοιχείων στα έγγραφα και τις επιστολές της εταιρείας ή του υποκαταστήματος αλλοδαπής</a:t>
            </a:r>
            <a:r>
              <a:rPr lang="el-GR" sz="25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5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5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97E429-DD70-06C5-A874-B800959A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Τα έγγραφα για τα οποία υπάρχει η υποχρέωση αναγραφής των ανωτέρω στοιχείων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είναι: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οι επιστολές, τα ενημερωτικά και διαφημιστικά έντυπα της εταιρείας</a:t>
            </a:r>
            <a:r>
              <a:rPr lang="el-GR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και γενικότερα οποιοδήποτε έγγραφο αφορά σε ενημέρωση και συναλλαγές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με τρίτους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(πελάτες, πιστωτές, προμηθευτές, πιστωτικά ιδρύματα, δημόσιες υπηρεσίες κ.ά), είτε είναι σε έντυπη είτε σε ηλεκτρονική μορφή. </a:t>
            </a:r>
          </a:p>
          <a:p>
            <a:pPr marL="0" indent="0">
              <a:buNone/>
            </a:pPr>
            <a:endParaRPr lang="el-GR" sz="20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παράβαση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δεν αφορά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στα </a:t>
            </a:r>
            <a:r>
              <a:rPr lang="el-GR" sz="2000" u="sng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εσωτερικά έγγραφα της εταιρείας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(π.χ. μισθοδοσία κ.ά.), στα </a:t>
            </a:r>
            <a:r>
              <a:rPr lang="el-GR" sz="2000" u="sng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εμπορεύματα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καθώς και στις </a:t>
            </a:r>
            <a:r>
              <a:rPr lang="el-GR" sz="2000" u="sng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αποδείξεις λιανικής πώλησης, στα δελτία αποστολής και στα τιμολόγια.</a:t>
            </a:r>
            <a:endParaRPr lang="el-GR" sz="2000" u="sng"/>
          </a:p>
        </p:txBody>
      </p:sp>
    </p:spTree>
    <p:extLst>
      <p:ext uri="{BB962C8B-B14F-4D97-AF65-F5344CB8AC3E}">
        <p14:creationId xmlns:p14="http://schemas.microsoft.com/office/powerpoint/2010/main" val="6619490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E55C13-0779-7029-3005-12EDAC530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14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 του προστίμου καθορίζεται βάσει του εταιρικού νομικού τύπου και της κατηγορίας οντότητας, σύμφωνα με τον κάτωθι πίνακα:</a:t>
            </a:r>
            <a:r>
              <a:rPr lang="en-US" sz="14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400" b="1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1400" b="1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1400" b="1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8FAF6A6E-41B6-3DAB-C13C-5148B0186D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996050"/>
              </p:ext>
            </p:extLst>
          </p:nvPr>
        </p:nvGraphicFramePr>
        <p:xfrm>
          <a:off x="1286934" y="2959053"/>
          <a:ext cx="9625387" cy="3018821"/>
        </p:xfrm>
        <a:graphic>
          <a:graphicData uri="http://schemas.openxmlformats.org/drawingml/2006/table">
            <a:tbl>
              <a:tblPr/>
              <a:tblGrid>
                <a:gridCol w="1357260">
                  <a:extLst>
                    <a:ext uri="{9D8B030D-6E8A-4147-A177-3AD203B41FA5}">
                      <a16:colId xmlns:a16="http://schemas.microsoft.com/office/drawing/2014/main" val="1573784447"/>
                    </a:ext>
                  </a:extLst>
                </a:gridCol>
                <a:gridCol w="1752512">
                  <a:extLst>
                    <a:ext uri="{9D8B030D-6E8A-4147-A177-3AD203B41FA5}">
                      <a16:colId xmlns:a16="http://schemas.microsoft.com/office/drawing/2014/main" val="3821790675"/>
                    </a:ext>
                  </a:extLst>
                </a:gridCol>
                <a:gridCol w="1523808">
                  <a:extLst>
                    <a:ext uri="{9D8B030D-6E8A-4147-A177-3AD203B41FA5}">
                      <a16:colId xmlns:a16="http://schemas.microsoft.com/office/drawing/2014/main" val="2537562347"/>
                    </a:ext>
                  </a:extLst>
                </a:gridCol>
                <a:gridCol w="1341282">
                  <a:extLst>
                    <a:ext uri="{9D8B030D-6E8A-4147-A177-3AD203B41FA5}">
                      <a16:colId xmlns:a16="http://schemas.microsoft.com/office/drawing/2014/main" val="3205253220"/>
                    </a:ext>
                  </a:extLst>
                </a:gridCol>
                <a:gridCol w="1535932">
                  <a:extLst>
                    <a:ext uri="{9D8B030D-6E8A-4147-A177-3AD203B41FA5}">
                      <a16:colId xmlns:a16="http://schemas.microsoft.com/office/drawing/2014/main" val="3949505212"/>
                    </a:ext>
                  </a:extLst>
                </a:gridCol>
                <a:gridCol w="2114593">
                  <a:extLst>
                    <a:ext uri="{9D8B030D-6E8A-4147-A177-3AD203B41FA5}">
                      <a16:colId xmlns:a16="http://schemas.microsoft.com/office/drawing/2014/main" val="3256277976"/>
                    </a:ext>
                  </a:extLst>
                </a:gridCol>
              </a:tblGrid>
              <a:tr h="933239">
                <a:tc gridSpan="2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Οντότητες που τηρούνται στην Υ.ΓΕ.ΜΗ. της Γενικής Γραμματείας Εμπορίου 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 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346" marR="61346" marT="30673" marB="30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Λοιπές οντότητες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(Υ.Γ.Ε.ΜΗ. Επιμελητηρίων)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346" marR="61346" marT="30673" marB="30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374833"/>
                  </a:ext>
                </a:extLst>
              </a:tr>
              <a:tr h="298366">
                <a:tc gridSpan="2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 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346" marR="61346" marT="30673" marB="30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Εταιρικός νομικός τύπος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346" marR="61346" marT="30673" marB="30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091796"/>
                  </a:ext>
                </a:extLst>
              </a:tr>
              <a:tr h="1380344"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Οποιαδήποτε Εταιρεία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 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Υποκατάστημα  ή πρακτορείο αλλοδαπής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 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Α.Ε.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Ευρωπαϊκή Εταιρεία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ΕΕ κατά μετοχές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ΕΠΕ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ΙΚΕ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Συνεταιρισμοί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Υποκατάστημα ή πρακτορείο αλλοδαπής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ΟΕ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ΕΕ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Κοινοπραξία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ΕΟΟΣ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Αστική Εταιρεία (784 Α.Κ.)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8699495"/>
                  </a:ext>
                </a:extLst>
              </a:tr>
              <a:tr h="406872"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500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300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200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120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120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100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1288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4593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2F2A8CE4-F263-AA39-7A68-E83EF6F5D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 παράβαση</a:t>
            </a:r>
            <a:r>
              <a:rPr lang="en-US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άρθρου 25 του ν. 4919/2022, σχετικά με την εκπρόθεσμη υποβολή αίτησης για καταχώριση στο Γ.Ε.ΜΗ.</a:t>
            </a:r>
            <a: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652881-708F-9F10-BE46-E6871CECF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l-GR" sz="20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/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 Η διοικητική κύρωση επιβάλλεται στις εταιρείες και στα υποκαταστήματα αλλοδαπής που υποβάλλουν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εκπρόθεσμα αίτηση,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έντυπη ή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ηλεκτρονική, για καταχώριση των πράξεων και στοιχείων που προβλέπονται στην παρ. 1 του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άρθρου 18 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ν. 4919/2022.</a:t>
            </a:r>
          </a:p>
          <a:p>
            <a:pPr marR="209550" indent="-1270"/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/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Η προθεσμία ορίζεται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στις είκοσι (20) ημέρες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ημερομηνία λήψης της απόφασης για τις ημεδαπές εταιρείες και στους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τρεις (3) μήνες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καταχώριση της σχετικής απόφασης στο εθνικό μητρώο της έδρας της μητρικής εταιρείας για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τα υποκαταστήματα αλλοδαπής.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000" b="1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37921737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BBC3FAB-4FAD-E909-8F5F-E7C6BF0FE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700" b="1" dirty="0">
                <a:solidFill>
                  <a:srgbClr val="EBEBEB"/>
                </a:solidFill>
              </a:rPr>
              <a:t>Αυτόματο μήνυμα: ΠΡΟΣΟΧΗ- ΕΝΗΜΕΡΩΣΗ ΓΙΑ ΔΙΑΠΙΣΤΩΣΗ ΠΑΡΑΒΑΣΗΣ ΚΑΤΑ ΤΗΝ ΠΑΡ. 4 ΤΟΥ ΑΡΘΡΟΥ 13 ΤΗΣ ΚΥΑ 46982/2025 (Β’ 3542)</a:t>
            </a:r>
            <a:r>
              <a:rPr lang="el-GR" sz="2700" dirty="0">
                <a:solidFill>
                  <a:srgbClr val="EBEBEB"/>
                </a:solidFill>
              </a:rPr>
              <a:t/>
            </a:r>
            <a:br>
              <a:rPr lang="el-GR" sz="2700" dirty="0">
                <a:solidFill>
                  <a:srgbClr val="EBEBEB"/>
                </a:solidFill>
              </a:rPr>
            </a:br>
            <a:r>
              <a:rPr lang="el-GR" sz="2700" b="1" dirty="0">
                <a:solidFill>
                  <a:srgbClr val="EBEBEB"/>
                </a:solidFill>
              </a:rPr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ABC692-B4A2-B2AE-A5B2-30C32A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7782" y="437513"/>
            <a:ext cx="7114782" cy="5954325"/>
          </a:xfrm>
        </p:spPr>
        <p:txBody>
          <a:bodyPr anchor="ctr"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l-GR" dirty="0"/>
              <a:t>Σας ενημερώνουμε ότι σύμφωνα με παρ. 3 του άρθρου 25 του ν. 4919/2022, η πράξη που αιτείσθε  να καταχωριστεί στο Γ.Ε.ΜΗ.,  κατόπιν ελέγχου  νομιμότητας από την αρμόδια Υπηρεσία Γ.Ε.ΜΗ., είναι εκπρόθεσμη, καθώς από τον αυτόματο έλεγχο διαπιστώθηκε ότι έχουν  παρέλθει ήδη 20 ημέρες / 3 μήνες από την   ημερομηνία λήψης της  απόφασης από το αρμόδιο όργανο/ ή από την καταχώρηση της πράξης στο εθνικό μητρώο της έδρας της μητρικής εταιρείας.</a:t>
            </a:r>
          </a:p>
          <a:p>
            <a:pPr algn="just">
              <a:lnSpc>
                <a:spcPct val="90000"/>
              </a:lnSpc>
            </a:pPr>
            <a:endParaRPr lang="el-GR" dirty="0"/>
          </a:p>
          <a:p>
            <a:pPr algn="just">
              <a:lnSpc>
                <a:spcPct val="90000"/>
              </a:lnSpc>
            </a:pPr>
            <a:r>
              <a:rPr lang="el-GR" dirty="0"/>
              <a:t>Σύμφωνα με το άρθρο 7 της κοινής υπουργικής απόφασης (ΚΥΑ)  46982/2025 (Β’ 3542), η εν  λόγω παράβαση τιμωρείται  με διοικητική κύρωση ύψους 100-500 ευρώ.  </a:t>
            </a:r>
          </a:p>
          <a:p>
            <a:pPr algn="just">
              <a:lnSpc>
                <a:spcPct val="90000"/>
              </a:lnSpc>
            </a:pPr>
            <a:endParaRPr lang="el-GR" dirty="0"/>
          </a:p>
          <a:p>
            <a:pPr algn="just">
              <a:lnSpc>
                <a:spcPct val="90000"/>
              </a:lnSpc>
            </a:pPr>
            <a:r>
              <a:rPr lang="el-GR" dirty="0"/>
              <a:t>Σε εφαρμογή της παρ. 1 του άρθρου 30 του ν. 4919/2022  καλείστε  όπως προβείτε στη διόρθωση  της αίτησης καταχώρισης και στην ορθή υποβολή της. Εφόσον ολοκληρωθεί η αίτηση καταχώρισης,  χωρίς να  γίνει η σχετική διόρθωση, θα εκκινήσει η διαδικασία επιβολής και βεβαίωσης  προστίμου, σύμφωνα με το άρθρο 14 της ΚΥΑ 46982/2025 (Β’ 3542).</a:t>
            </a:r>
          </a:p>
          <a:p>
            <a:pPr>
              <a:lnSpc>
                <a:spcPct val="90000"/>
              </a:lnSpc>
            </a:pP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9843411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07F8B1-9003-7B24-B273-04C95515E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 fontScale="90000"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 του προστίμου καθορίζεται βάσει του εταιρικού νομικού τύπου και του κριτηρίου οντότητας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</a:t>
            </a:r>
            <a:r>
              <a:rPr lang="el-GR" sz="9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9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9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9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9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900" b="1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0C320D9E-A617-75CA-C380-51CF874231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672935"/>
              </p:ext>
            </p:extLst>
          </p:nvPr>
        </p:nvGraphicFramePr>
        <p:xfrm>
          <a:off x="1283307" y="2392471"/>
          <a:ext cx="9625386" cy="3709092"/>
        </p:xfrm>
        <a:graphic>
          <a:graphicData uri="http://schemas.openxmlformats.org/drawingml/2006/table">
            <a:tbl>
              <a:tblPr/>
              <a:tblGrid>
                <a:gridCol w="1170318">
                  <a:extLst>
                    <a:ext uri="{9D8B030D-6E8A-4147-A177-3AD203B41FA5}">
                      <a16:colId xmlns:a16="http://schemas.microsoft.com/office/drawing/2014/main" val="1255081343"/>
                    </a:ext>
                  </a:extLst>
                </a:gridCol>
                <a:gridCol w="2710084">
                  <a:extLst>
                    <a:ext uri="{9D8B030D-6E8A-4147-A177-3AD203B41FA5}">
                      <a16:colId xmlns:a16="http://schemas.microsoft.com/office/drawing/2014/main" val="146950409"/>
                    </a:ext>
                  </a:extLst>
                </a:gridCol>
                <a:gridCol w="1284375">
                  <a:extLst>
                    <a:ext uri="{9D8B030D-6E8A-4147-A177-3AD203B41FA5}">
                      <a16:colId xmlns:a16="http://schemas.microsoft.com/office/drawing/2014/main" val="3196996154"/>
                    </a:ext>
                  </a:extLst>
                </a:gridCol>
                <a:gridCol w="1240837">
                  <a:extLst>
                    <a:ext uri="{9D8B030D-6E8A-4147-A177-3AD203B41FA5}">
                      <a16:colId xmlns:a16="http://schemas.microsoft.com/office/drawing/2014/main" val="628237579"/>
                    </a:ext>
                  </a:extLst>
                </a:gridCol>
                <a:gridCol w="1338541">
                  <a:extLst>
                    <a:ext uri="{9D8B030D-6E8A-4147-A177-3AD203B41FA5}">
                      <a16:colId xmlns:a16="http://schemas.microsoft.com/office/drawing/2014/main" val="1473152516"/>
                    </a:ext>
                  </a:extLst>
                </a:gridCol>
                <a:gridCol w="1881231">
                  <a:extLst>
                    <a:ext uri="{9D8B030D-6E8A-4147-A177-3AD203B41FA5}">
                      <a16:colId xmlns:a16="http://schemas.microsoft.com/office/drawing/2014/main" val="1582048855"/>
                    </a:ext>
                  </a:extLst>
                </a:gridCol>
              </a:tblGrid>
              <a:tr h="1477084">
                <a:tc gridSpan="2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Οντότητες που τηρούνται στην Υ.ΓΕ.ΜΗ. της Γενικής Γραμματείας Εμπορίου 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 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828" marR="54828" marT="27414" marB="2741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Λοιπές οντότητες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(Υ.Γ.Ε.ΜΗ. Επιμελητηρίων)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828" marR="54828" marT="27414" marB="2741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859235"/>
                  </a:ext>
                </a:extLst>
              </a:tr>
              <a:tr h="331738">
                <a:tc gridSpan="2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 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828" marR="54828" marT="27414" marB="2741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Εταιρικός νομικός τύπος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828" marR="54828" marT="27414" marB="2741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139954"/>
                  </a:ext>
                </a:extLst>
              </a:tr>
              <a:tr h="1542773"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Οποιαδήποτε Εταιρεία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 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Υποκατάστημα ή πρακτορείο   αλλοδαπής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 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Α.Ε.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Ευρωπαϊκή Εταιρεία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ΕΕ κατά μετοχές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ΕΠΕ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ΙΚΕ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Συνεταιρισμοί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Υποκατάστημα ή πρακτορείο αλλοδαπής 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ΟΕ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ΕΕ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Κοινοπραξία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ΕΟΟΣ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Αστική Εταιρεία (άρθρο 784 Α.Κ.)</a:t>
                      </a:r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361457"/>
                  </a:ext>
                </a:extLst>
              </a:tr>
              <a:tr h="357497"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500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300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200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120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120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100</a:t>
                      </a: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644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0828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AED9F74-784E-CB5C-BB5F-AEB2B4DD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 παράβαση</a:t>
            </a:r>
            <a:r>
              <a:rPr lang="en-US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των άρθρων 26 και 38</a:t>
            </a:r>
            <a:r>
              <a:rPr lang="en-US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ν. 4919/2022, σχετικά με τις αυτόματες καταχωρίσεις στο Γ.Ε.ΜΗ.</a:t>
            </a:r>
            <a: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685E51-A392-29D6-256C-E4E628D1C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διοικητική κύρωση επιβάλλεται στις εταιρείες και στα υποκαταστήματα αλλοδαπής για παραβάσεις που σχετίζονται με το περιεχόμενο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των πράξεων που καταχωρίζουν αυτόματα στο Γ.Ε.ΜΗ., σύμφωνα με το άρθρο 26 του ν. 4919/2022.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Ως παράβαση του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άρθρου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26 του ν. 4919/2022 νοείται: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lnSpc>
                <a:spcPct val="90000"/>
              </a:lnSpc>
              <a:buNone/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</a:t>
            </a: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) η μη τήρηση της αρχής της ορθότητας της περ. ε) του άρθρου 1,</a:t>
            </a:r>
            <a:endParaRPr lang="el-GR" sz="1700" b="1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lnSpc>
                <a:spcPct val="90000"/>
              </a:lnSpc>
              <a:buNone/>
            </a:pP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η ανάρτηση λανθασμένων αρχείων στο Γ.Ε.ΜΗ.</a:t>
            </a:r>
            <a:r>
              <a:rPr lang="en-US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και</a:t>
            </a:r>
            <a:endParaRPr lang="el-GR" sz="1700" b="1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lnSpc>
                <a:spcPct val="90000"/>
              </a:lnSpc>
              <a:buNone/>
            </a:pP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γ) η ανάρτηση</a:t>
            </a:r>
            <a:r>
              <a:rPr lang="en-US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ελλιπών αρχείων ως προς την πληρότητα της καταχωριστέας πράξης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lnSpc>
                <a:spcPct val="90000"/>
              </a:lnSpc>
              <a:buNone/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3. Ως παράβαση του άρθρου 38 του ν. 4919/2022 νοείται η υποβολή ψευδών ή μη σύννομων στοιχείων από τον υπόχρεο,  βάσει των οποίων η αρμόδια Υ.Γ.Ε.ΜΗ. προέβη στην εγγραφή του υποκαταστήματος στο Γ.Ε.ΜΗ..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700"/>
          </a:p>
        </p:txBody>
      </p:sp>
    </p:spTree>
    <p:extLst>
      <p:ext uri="{BB962C8B-B14F-4D97-AF65-F5344CB8AC3E}">
        <p14:creationId xmlns:p14="http://schemas.microsoft.com/office/powerpoint/2010/main" val="13907335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ACD481-F9FD-D294-10A6-DCF93EB7E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Το ύψος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l-GR" sz="2800" b="1" dirty="0">
              <a:solidFill>
                <a:srgbClr val="EBEBEB"/>
              </a:solidFill>
            </a:endParaRPr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304D9603-13D1-5B48-B5E2-4F8D98DA0D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014253"/>
              </p:ext>
            </p:extLst>
          </p:nvPr>
        </p:nvGraphicFramePr>
        <p:xfrm>
          <a:off x="375781" y="2455102"/>
          <a:ext cx="11386158" cy="3883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569">
                  <a:extLst>
                    <a:ext uri="{9D8B030D-6E8A-4147-A177-3AD203B41FA5}">
                      <a16:colId xmlns:a16="http://schemas.microsoft.com/office/drawing/2014/main" val="492047733"/>
                    </a:ext>
                  </a:extLst>
                </a:gridCol>
                <a:gridCol w="1497120">
                  <a:extLst>
                    <a:ext uri="{9D8B030D-6E8A-4147-A177-3AD203B41FA5}">
                      <a16:colId xmlns:a16="http://schemas.microsoft.com/office/drawing/2014/main" val="2547848212"/>
                    </a:ext>
                  </a:extLst>
                </a:gridCol>
                <a:gridCol w="1460679">
                  <a:extLst>
                    <a:ext uri="{9D8B030D-6E8A-4147-A177-3AD203B41FA5}">
                      <a16:colId xmlns:a16="http://schemas.microsoft.com/office/drawing/2014/main" val="3403663987"/>
                    </a:ext>
                  </a:extLst>
                </a:gridCol>
                <a:gridCol w="1302762">
                  <a:extLst>
                    <a:ext uri="{9D8B030D-6E8A-4147-A177-3AD203B41FA5}">
                      <a16:colId xmlns:a16="http://schemas.microsoft.com/office/drawing/2014/main" val="899411596"/>
                    </a:ext>
                  </a:extLst>
                </a:gridCol>
                <a:gridCol w="1235085">
                  <a:extLst>
                    <a:ext uri="{9D8B030D-6E8A-4147-A177-3AD203B41FA5}">
                      <a16:colId xmlns:a16="http://schemas.microsoft.com/office/drawing/2014/main" val="907671926"/>
                    </a:ext>
                  </a:extLst>
                </a:gridCol>
                <a:gridCol w="4061943">
                  <a:extLst>
                    <a:ext uri="{9D8B030D-6E8A-4147-A177-3AD203B41FA5}">
                      <a16:colId xmlns:a16="http://schemas.microsoft.com/office/drawing/2014/main" val="4190964014"/>
                    </a:ext>
                  </a:extLst>
                </a:gridCol>
              </a:tblGrid>
              <a:tr h="1064599">
                <a:tc gridSpan="6">
                  <a:txBody>
                    <a:bodyPr/>
                    <a:lstStyle/>
                    <a:p>
                      <a:pPr marR="209550" indent="-1270" algn="ctr"/>
                      <a:r>
                        <a:rPr lang="el-GR" sz="1800">
                          <a:effectLst/>
                        </a:rPr>
                        <a:t>Οντότητες που τηρούνται στην Υ.ΓΕ.ΜΗ. της Γενικής Γραμματείας Εμπορίου </a:t>
                      </a:r>
                      <a:endParaRPr lang="el-GR" sz="150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595726"/>
                  </a:ext>
                </a:extLst>
              </a:tr>
              <a:tr h="1064599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Εισηγμένη στο Χ.Α.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 gridSpan="4"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Μη εισηγμένη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Υποκατάστημα ή πρακτορείο αλλοδαπής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extLst>
                  <a:ext uri="{0D108BD9-81ED-4DB2-BD59-A6C34878D82A}">
                    <a16:rowId xmlns:a16="http://schemas.microsoft.com/office/drawing/2014/main" val="3453234501"/>
                  </a:ext>
                </a:extLst>
              </a:tr>
              <a:tr h="1064599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-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Μεγάλη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Μεσαία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Μικρή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Πολύ μικρή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-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extLst>
                  <a:ext uri="{0D108BD9-81ED-4DB2-BD59-A6C34878D82A}">
                    <a16:rowId xmlns:a16="http://schemas.microsoft.com/office/drawing/2014/main" val="2193885317"/>
                  </a:ext>
                </a:extLst>
              </a:tr>
              <a:tr h="689270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2000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2000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1000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 dirty="0">
                          <a:effectLst/>
                        </a:rPr>
                        <a:t>500</a:t>
                      </a:r>
                      <a:endParaRPr lang="el-GR" sz="15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>
                          <a:effectLst/>
                        </a:rPr>
                        <a:t>400</a:t>
                      </a:r>
                      <a:endParaRPr lang="el-GR" sz="15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800" dirty="0">
                          <a:effectLst/>
                        </a:rPr>
                        <a:t>400</a:t>
                      </a:r>
                      <a:endParaRPr lang="el-GR" sz="15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5007" marR="95007" marT="95007" marB="95007"/>
                </a:tc>
                <a:extLst>
                  <a:ext uri="{0D108BD9-81ED-4DB2-BD59-A6C34878D82A}">
                    <a16:rowId xmlns:a16="http://schemas.microsoft.com/office/drawing/2014/main" val="2862562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1287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BD283E-E5F2-B9A1-A750-5FC376F20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Το ύψος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l-GR" sz="2800" b="1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C7A4E677-4B93-49D2-677A-6A8FC9CA35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175777"/>
              </p:ext>
            </p:extLst>
          </p:nvPr>
        </p:nvGraphicFramePr>
        <p:xfrm>
          <a:off x="375781" y="2417524"/>
          <a:ext cx="11311002" cy="4033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368">
                  <a:extLst>
                    <a:ext uri="{9D8B030D-6E8A-4147-A177-3AD203B41FA5}">
                      <a16:colId xmlns:a16="http://schemas.microsoft.com/office/drawing/2014/main" val="2811834126"/>
                    </a:ext>
                  </a:extLst>
                </a:gridCol>
                <a:gridCol w="1099639">
                  <a:extLst>
                    <a:ext uri="{9D8B030D-6E8A-4147-A177-3AD203B41FA5}">
                      <a16:colId xmlns:a16="http://schemas.microsoft.com/office/drawing/2014/main" val="4117667210"/>
                    </a:ext>
                  </a:extLst>
                </a:gridCol>
                <a:gridCol w="978338">
                  <a:extLst>
                    <a:ext uri="{9D8B030D-6E8A-4147-A177-3AD203B41FA5}">
                      <a16:colId xmlns:a16="http://schemas.microsoft.com/office/drawing/2014/main" val="3252167014"/>
                    </a:ext>
                  </a:extLst>
                </a:gridCol>
                <a:gridCol w="925666">
                  <a:extLst>
                    <a:ext uri="{9D8B030D-6E8A-4147-A177-3AD203B41FA5}">
                      <a16:colId xmlns:a16="http://schemas.microsoft.com/office/drawing/2014/main" val="3878501993"/>
                    </a:ext>
                  </a:extLst>
                </a:gridCol>
                <a:gridCol w="1723706">
                  <a:extLst>
                    <a:ext uri="{9D8B030D-6E8A-4147-A177-3AD203B41FA5}">
                      <a16:colId xmlns:a16="http://schemas.microsoft.com/office/drawing/2014/main" val="1866663567"/>
                    </a:ext>
                  </a:extLst>
                </a:gridCol>
                <a:gridCol w="2472269">
                  <a:extLst>
                    <a:ext uri="{9D8B030D-6E8A-4147-A177-3AD203B41FA5}">
                      <a16:colId xmlns:a16="http://schemas.microsoft.com/office/drawing/2014/main" val="3159173709"/>
                    </a:ext>
                  </a:extLst>
                </a:gridCol>
                <a:gridCol w="2983016">
                  <a:extLst>
                    <a:ext uri="{9D8B030D-6E8A-4147-A177-3AD203B41FA5}">
                      <a16:colId xmlns:a16="http://schemas.microsoft.com/office/drawing/2014/main" val="3123149676"/>
                    </a:ext>
                  </a:extLst>
                </a:gridCol>
              </a:tblGrid>
              <a:tr h="779771">
                <a:tc gridSpan="7">
                  <a:txBody>
                    <a:bodyPr/>
                    <a:lstStyle/>
                    <a:p>
                      <a:pPr marR="209550" indent="-1270" algn="ctr"/>
                      <a:r>
                        <a:rPr lang="el-GR" sz="1400">
                          <a:effectLst/>
                        </a:rPr>
                        <a:t>Λοιπές οντότητες</a:t>
                      </a:r>
                    </a:p>
                    <a:p>
                      <a:pPr marR="209550" indent="-1270" algn="ctr"/>
                      <a:r>
                        <a:rPr lang="el-GR" sz="1400">
                          <a:effectLst/>
                        </a:rPr>
                        <a:t>(Υ.Γ.Ε.ΜΗ. Επιμελητηρίων)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411818"/>
                  </a:ext>
                </a:extLst>
              </a:tr>
              <a:tr h="1998829">
                <a:tc gridSpan="4">
                  <a:txBody>
                    <a:bodyPr/>
                    <a:lstStyle/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ΑΕ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ΕΠΕ</a:t>
                      </a:r>
                      <a:r>
                        <a:rPr lang="en-US" sz="1400">
                          <a:effectLst/>
                        </a:rPr>
                        <a:t> </a:t>
                      </a:r>
                      <a:endParaRPr lang="el-GR" sz="14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ΙΚΕ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Ευρωπαϊκή Εταιρεία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ΕΕ κατά μετοχές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Συνεταιρισμός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Υποκατάστημα ή πρακτορείο αλλοδαπής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ΟΕ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ΕΕ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Κοινοπραξία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ΕΟΟΣ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Αστική Εταιρεία (άρθρο 784 Α.Κ.)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extLst>
                  <a:ext uri="{0D108BD9-81ED-4DB2-BD59-A6C34878D82A}">
                    <a16:rowId xmlns:a16="http://schemas.microsoft.com/office/drawing/2014/main" val="2071490721"/>
                  </a:ext>
                </a:extLst>
              </a:tr>
              <a:tr h="779771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Μεγάλη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Μεσαία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Μικρή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Πολύ μικρή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-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-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-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extLst>
                  <a:ext uri="{0D108BD9-81ED-4DB2-BD59-A6C34878D82A}">
                    <a16:rowId xmlns:a16="http://schemas.microsoft.com/office/drawing/2014/main" val="1432967841"/>
                  </a:ext>
                </a:extLst>
              </a:tr>
              <a:tr h="475008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1600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800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400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320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 dirty="0">
                          <a:effectLst/>
                        </a:rPr>
                        <a:t>320</a:t>
                      </a:r>
                      <a:endParaRPr lang="el-GR" sz="14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320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 dirty="0">
                          <a:effectLst/>
                        </a:rPr>
                        <a:t>200</a:t>
                      </a:r>
                      <a:endParaRPr lang="el-GR" sz="14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extLst>
                  <a:ext uri="{0D108BD9-81ED-4DB2-BD59-A6C34878D82A}">
                    <a16:rowId xmlns:a16="http://schemas.microsoft.com/office/drawing/2014/main" val="3225059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36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sz="3300" b="1">
                <a:solidFill>
                  <a:srgbClr val="EBEBEB"/>
                </a:solidFill>
              </a:rPr>
              <a:t/>
            </a:r>
            <a:br>
              <a:rPr lang="el-GR" sz="3300" b="1">
                <a:solidFill>
                  <a:srgbClr val="EBEBEB"/>
                </a:solidFill>
              </a:rPr>
            </a:br>
            <a:r>
              <a:rPr lang="el-GR" sz="3300" b="1">
                <a:solidFill>
                  <a:srgbClr val="EBEBEB"/>
                </a:solidFill>
              </a:rPr>
              <a:t/>
            </a:r>
            <a:br>
              <a:rPr lang="el-GR" sz="3300" b="1">
                <a:solidFill>
                  <a:srgbClr val="EBEBEB"/>
                </a:solidFill>
              </a:rPr>
            </a:br>
            <a:r>
              <a:rPr lang="el-GR" sz="3300" b="1">
                <a:solidFill>
                  <a:srgbClr val="EBEBEB"/>
                </a:solidFill>
              </a:rPr>
              <a:t>Τι σημαίνει  «εμπορική δημοσιότητα» </a:t>
            </a:r>
            <a:br>
              <a:rPr lang="el-GR" sz="3300" b="1">
                <a:solidFill>
                  <a:srgbClr val="EBEBEB"/>
                </a:solidFill>
              </a:rPr>
            </a:br>
            <a:endParaRPr lang="el-GR" sz="3300" b="1">
              <a:solidFill>
                <a:srgbClr val="EBEBEB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2EBA5D77-4B38-98B5-E5B3-600929DC4F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450839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980748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C09E0A38-A2B3-11A6-8811-888EEADA8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Ύψος διοικητικής κύρωσης για</a:t>
            </a:r>
            <a:r>
              <a:rPr lang="en-US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παραβάσεις των άρθρων 30, 33, 34, 35, 39 και 43 του ν. 4919/2022, σχετικά με τα στοιχεία που καταχωρίζονται και δημοσιεύονται υποχρεωτικά στο Γ.Ε.ΜΗ.</a:t>
            </a:r>
            <a: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E0007B-F43E-52C4-9429-2666BA7B9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 Η διοικητική κύρωση επιβάλλεται στους υπόχρεους εγγραφής στο Γ.Ε.ΜΗ. για τους οποίους, είτε από τον ν. 4919/2022 είτε από την ειδικότερη νομοθεσία που διέπει τον κάθε εταιρικό τύπο προβλέπεται η υποχρέωση δημοσίευσης πράξης ή στοιχείου στο Γ.Ε.ΜΗ.</a:t>
            </a:r>
          </a:p>
          <a:p>
            <a:pPr marR="209550" indent="-1270">
              <a:lnSpc>
                <a:spcPct val="90000"/>
              </a:lnSpc>
            </a:pP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Ως παράβαση του άρθρου 30 νοείται οποιοδήποτε σφάλμα ή παράλειψη που διαπιστώνεται από την αρμόδια Υ.Γ.Ε.ΜΗ., για την οποία δεν προβλέπεται στην παρούσα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ειδικότερη κύρωση,  καθώς και ο εντοπισμός  υποβολής ψευδών ή μη σύννομων στοιχείων από τον υπόχρεο, βάσει των οποίων η αρμόδια Υ.Γ.Ε.ΜΗ. προέβη στην καταχώριση πράξης του άρθρου 25 στο Γ.Ε.ΜΗ.</a:t>
            </a:r>
          </a:p>
          <a:p>
            <a:pPr marR="209550" indent="-1270">
              <a:lnSpc>
                <a:spcPct val="90000"/>
              </a:lnSpc>
            </a:pP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3. Ως παράβαση</a:t>
            </a: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των άρθρων 33, 34, 35, 39 και 43 του ν. 4919/2022 νοείται η παράλειψη υποβολής αίτησης για καταχώριση και δημοσίευση στο Γ.Ε.ΜΗ. των πράξεων και στοιχείων που προβλέπονται στα εν λόγω άρθρα.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700"/>
          </a:p>
        </p:txBody>
      </p:sp>
    </p:spTree>
    <p:extLst>
      <p:ext uri="{BB962C8B-B14F-4D97-AF65-F5344CB8AC3E}">
        <p14:creationId xmlns:p14="http://schemas.microsoft.com/office/powerpoint/2010/main" val="26002313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A8150C-75C0-D24B-9650-26B634944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προστίμου καθορίζεται βάσει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νομικού τύπου, του κριτηρίου οντότητας και για τις κεφαλαιουχικές εταιρείες του κριτηρίου του μεγέθους σύμφωνα με τον κάτωθι πίνακα:</a:t>
            </a:r>
            <a:r>
              <a:rPr lang="el-GR" sz="14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14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1400" b="1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1E7B9E9B-C70F-F876-14F3-430707BB6B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9899478"/>
              </p:ext>
            </p:extLst>
          </p:nvPr>
        </p:nvGraphicFramePr>
        <p:xfrm>
          <a:off x="563671" y="2705622"/>
          <a:ext cx="10972799" cy="3883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990">
                  <a:extLst>
                    <a:ext uri="{9D8B030D-6E8A-4147-A177-3AD203B41FA5}">
                      <a16:colId xmlns:a16="http://schemas.microsoft.com/office/drawing/2014/main" val="2871696904"/>
                    </a:ext>
                  </a:extLst>
                </a:gridCol>
                <a:gridCol w="1556059">
                  <a:extLst>
                    <a:ext uri="{9D8B030D-6E8A-4147-A177-3AD203B41FA5}">
                      <a16:colId xmlns:a16="http://schemas.microsoft.com/office/drawing/2014/main" val="33667470"/>
                    </a:ext>
                  </a:extLst>
                </a:gridCol>
                <a:gridCol w="1522746">
                  <a:extLst>
                    <a:ext uri="{9D8B030D-6E8A-4147-A177-3AD203B41FA5}">
                      <a16:colId xmlns:a16="http://schemas.microsoft.com/office/drawing/2014/main" val="171275464"/>
                    </a:ext>
                  </a:extLst>
                </a:gridCol>
                <a:gridCol w="1374110">
                  <a:extLst>
                    <a:ext uri="{9D8B030D-6E8A-4147-A177-3AD203B41FA5}">
                      <a16:colId xmlns:a16="http://schemas.microsoft.com/office/drawing/2014/main" val="2121786379"/>
                    </a:ext>
                  </a:extLst>
                </a:gridCol>
                <a:gridCol w="1310042">
                  <a:extLst>
                    <a:ext uri="{9D8B030D-6E8A-4147-A177-3AD203B41FA5}">
                      <a16:colId xmlns:a16="http://schemas.microsoft.com/office/drawing/2014/main" val="3596059785"/>
                    </a:ext>
                  </a:extLst>
                </a:gridCol>
                <a:gridCol w="2617852">
                  <a:extLst>
                    <a:ext uri="{9D8B030D-6E8A-4147-A177-3AD203B41FA5}">
                      <a16:colId xmlns:a16="http://schemas.microsoft.com/office/drawing/2014/main" val="3800334431"/>
                    </a:ext>
                  </a:extLst>
                </a:gridCol>
              </a:tblGrid>
              <a:tr h="970767">
                <a:tc gridSpan="6">
                  <a:txBody>
                    <a:bodyPr/>
                    <a:lstStyle/>
                    <a:p>
                      <a:pPr marR="209550" indent="-1270" algn="ctr"/>
                      <a:r>
                        <a:rPr lang="el-GR" sz="1600" dirty="0">
                          <a:effectLst/>
                        </a:rPr>
                        <a:t>Οντότητες που τηρούνται στην Υ.ΓΕ.ΜΗ. της Γενικής Γραμματείας Εμπορίου </a:t>
                      </a:r>
                      <a:endParaRPr lang="el-GR" sz="1300" dirty="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53043"/>
                  </a:ext>
                </a:extLst>
              </a:tr>
              <a:tr h="1314223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 dirty="0" err="1">
                          <a:effectLst/>
                        </a:rPr>
                        <a:t>Εισηγμένη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στο</a:t>
                      </a:r>
                      <a:r>
                        <a:rPr lang="en-US" sz="1600" dirty="0">
                          <a:effectLst/>
                        </a:rPr>
                        <a:t> Χ.Α.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 gridSpan="4">
                  <a:txBody>
                    <a:bodyPr/>
                    <a:lstStyle/>
                    <a:p>
                      <a:pPr marR="209550" indent="-1270" algn="just"/>
                      <a:r>
                        <a:rPr lang="en-US" sz="1600" dirty="0" err="1">
                          <a:effectLst/>
                        </a:rPr>
                        <a:t>Μη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εισηγμένη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 dirty="0">
                          <a:effectLst/>
                        </a:rPr>
                        <a:t>Υπ</a:t>
                      </a:r>
                      <a:r>
                        <a:rPr lang="en-US" sz="1600" dirty="0" err="1">
                          <a:effectLst/>
                        </a:rPr>
                        <a:t>οκ</a:t>
                      </a:r>
                      <a:r>
                        <a:rPr lang="en-US" sz="1600" dirty="0">
                          <a:effectLst/>
                        </a:rPr>
                        <a:t>ατάστημα ή πρακτορείο αλλοδαπής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extLst>
                  <a:ext uri="{0D108BD9-81ED-4DB2-BD59-A6C34878D82A}">
                    <a16:rowId xmlns:a16="http://schemas.microsoft.com/office/drawing/2014/main" val="1376690827"/>
                  </a:ext>
                </a:extLst>
              </a:tr>
              <a:tr h="970767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-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Μεγάλη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Μεσαία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Μικρή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Πολύ μικρή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-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extLst>
                  <a:ext uri="{0D108BD9-81ED-4DB2-BD59-A6C34878D82A}">
                    <a16:rowId xmlns:a16="http://schemas.microsoft.com/office/drawing/2014/main" val="816099985"/>
                  </a:ext>
                </a:extLst>
              </a:tr>
              <a:tr h="627310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2000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2000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1000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500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400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600" dirty="0">
                          <a:effectLst/>
                        </a:rPr>
                        <a:t>400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4187" marR="84187" marT="84187" marB="84187"/>
                </a:tc>
                <a:extLst>
                  <a:ext uri="{0D108BD9-81ED-4DB2-BD59-A6C34878D82A}">
                    <a16:rowId xmlns:a16="http://schemas.microsoft.com/office/drawing/2014/main" val="1411841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2338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8BF03B-F20A-4C82-A606-E472F99C0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900" y="973668"/>
            <a:ext cx="9625385" cy="706964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/>
            </a:r>
            <a:b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</a:b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προστίμου καθορίζεται βάσει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νομικού τύπου, του κριτηρίου οντότητας και για τις κεφαλαιουχικές εταιρείες του κριτηρίου του μεγέθους σύμφωνα με τον κάτωθι πίνακα:</a:t>
            </a:r>
            <a:r>
              <a:rPr lang="el-GR" sz="28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8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800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B5768454-DFB6-7D11-7A29-213B1D440F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27839"/>
              </p:ext>
            </p:extLst>
          </p:nvPr>
        </p:nvGraphicFramePr>
        <p:xfrm>
          <a:off x="438412" y="2492679"/>
          <a:ext cx="11260899" cy="3757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761">
                  <a:extLst>
                    <a:ext uri="{9D8B030D-6E8A-4147-A177-3AD203B41FA5}">
                      <a16:colId xmlns:a16="http://schemas.microsoft.com/office/drawing/2014/main" val="3237301156"/>
                    </a:ext>
                  </a:extLst>
                </a:gridCol>
                <a:gridCol w="1225418">
                  <a:extLst>
                    <a:ext uri="{9D8B030D-6E8A-4147-A177-3AD203B41FA5}">
                      <a16:colId xmlns:a16="http://schemas.microsoft.com/office/drawing/2014/main" val="2863636498"/>
                    </a:ext>
                  </a:extLst>
                </a:gridCol>
                <a:gridCol w="1111266">
                  <a:extLst>
                    <a:ext uri="{9D8B030D-6E8A-4147-A177-3AD203B41FA5}">
                      <a16:colId xmlns:a16="http://schemas.microsoft.com/office/drawing/2014/main" val="2491864684"/>
                    </a:ext>
                  </a:extLst>
                </a:gridCol>
                <a:gridCol w="1062972">
                  <a:extLst>
                    <a:ext uri="{9D8B030D-6E8A-4147-A177-3AD203B41FA5}">
                      <a16:colId xmlns:a16="http://schemas.microsoft.com/office/drawing/2014/main" val="1699458568"/>
                    </a:ext>
                  </a:extLst>
                </a:gridCol>
                <a:gridCol w="1815932">
                  <a:extLst>
                    <a:ext uri="{9D8B030D-6E8A-4147-A177-3AD203B41FA5}">
                      <a16:colId xmlns:a16="http://schemas.microsoft.com/office/drawing/2014/main" val="3239259447"/>
                    </a:ext>
                  </a:extLst>
                </a:gridCol>
                <a:gridCol w="2726489">
                  <a:extLst>
                    <a:ext uri="{9D8B030D-6E8A-4147-A177-3AD203B41FA5}">
                      <a16:colId xmlns:a16="http://schemas.microsoft.com/office/drawing/2014/main" val="2125260776"/>
                    </a:ext>
                  </a:extLst>
                </a:gridCol>
                <a:gridCol w="2067061">
                  <a:extLst>
                    <a:ext uri="{9D8B030D-6E8A-4147-A177-3AD203B41FA5}">
                      <a16:colId xmlns:a16="http://schemas.microsoft.com/office/drawing/2014/main" val="250527753"/>
                    </a:ext>
                  </a:extLst>
                </a:gridCol>
              </a:tblGrid>
              <a:tr h="745620">
                <a:tc gridSpan="7">
                  <a:txBody>
                    <a:bodyPr/>
                    <a:lstStyle/>
                    <a:p>
                      <a:pPr marR="209550" indent="-1270" algn="ctr"/>
                      <a:r>
                        <a:rPr lang="el-GR" sz="1200" dirty="0">
                          <a:effectLst/>
                        </a:rPr>
                        <a:t>Λοιπές οντότητες</a:t>
                      </a:r>
                      <a:endParaRPr lang="el-GR" sz="1000" dirty="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200" dirty="0">
                          <a:effectLst/>
                        </a:rPr>
                        <a:t>(Υ.Γ.Ε.ΜΗ. Επιμελητηρίων)</a:t>
                      </a:r>
                      <a:endParaRPr lang="el-GR" sz="10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763174"/>
                  </a:ext>
                </a:extLst>
              </a:tr>
              <a:tr h="1779391">
                <a:tc gridSpan="4"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Κεφαλαιουχική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Συνεταιρισμός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Υποκατάστημα ή πρακτορείο αλλοδαπής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ΟΕ</a:t>
                      </a:r>
                      <a:endParaRPr lang="el-GR" sz="10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ΕΕ</a:t>
                      </a:r>
                      <a:endParaRPr lang="el-GR" sz="10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Κοινοπραξία</a:t>
                      </a:r>
                      <a:endParaRPr lang="el-GR" sz="10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ΕΟΟΣ</a:t>
                      </a:r>
                      <a:endParaRPr lang="el-GR" sz="10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Αστική Εταιρεία (784 Α.Κ.)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extLst>
                  <a:ext uri="{0D108BD9-81ED-4DB2-BD59-A6C34878D82A}">
                    <a16:rowId xmlns:a16="http://schemas.microsoft.com/office/drawing/2014/main" val="3446125293"/>
                  </a:ext>
                </a:extLst>
              </a:tr>
              <a:tr h="745620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Μεγάλη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Μεσαία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Μικρή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Πολύ μικρή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-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-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-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extLst>
                  <a:ext uri="{0D108BD9-81ED-4DB2-BD59-A6C34878D82A}">
                    <a16:rowId xmlns:a16="http://schemas.microsoft.com/office/drawing/2014/main" val="3052204081"/>
                  </a:ext>
                </a:extLst>
              </a:tr>
              <a:tr h="487178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1600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800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400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320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320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320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 dirty="0">
                          <a:effectLst/>
                        </a:rPr>
                        <a:t>200</a:t>
                      </a:r>
                      <a:endParaRPr lang="el-GR" sz="10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extLst>
                  <a:ext uri="{0D108BD9-81ED-4DB2-BD59-A6C34878D82A}">
                    <a16:rowId xmlns:a16="http://schemas.microsoft.com/office/drawing/2014/main" val="3742613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23069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BFB3792-1241-7876-21C5-E8A133448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2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 παράβαση</a:t>
            </a:r>
            <a:r>
              <a:rPr lang="en-US" sz="22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2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της περ. </a:t>
            </a:r>
            <a:r>
              <a:rPr lang="el-GR" sz="2200" b="1" dirty="0" err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ια</a:t>
            </a:r>
            <a:r>
              <a:rPr lang="el-GR" sz="22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) της παρ.</a:t>
            </a:r>
            <a:r>
              <a:rPr lang="en-US" sz="22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2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1 του άρθρου 34, της περ. ε) της παρ. 1 του άρθρου 35, της περ. θ) του άρθρου 39, της περ. ι) του άρθρου 43 και των άρθρων 44 και 45 του ν. 4919/2022, σχετικά με την παράλειψη δημοσίευσης των οικονομικών καταστάσεων </a:t>
            </a:r>
            <a:r>
              <a:rPr lang="el-GR" sz="22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2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200" b="1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FBBB4D-891D-6C3B-C65E-9F29F5909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170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Η διοικητική κύρωση επιβάλλεται στις εταιρείες που έχουν υποχρέωση δημοσίευσης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οικονομικών καταστάσεων στο Γ.Ε.ΜΗ. και συγκεκριμένα στις κεφαλαιουχικές εταιρείες, στους συνεταιρισμούς, στα υποκαταστήματα αλλοδαπής και στις ομόρρυθμες και ετερόρρυθμες εταιρείες της περ. β) της παρ. 2 του άρθρου 1 του ν. 4308/2014 (Α’ 251). </a:t>
            </a:r>
          </a:p>
          <a:p>
            <a:pPr marR="209550" indent="-1270">
              <a:lnSpc>
                <a:spcPct val="90000"/>
              </a:lnSpc>
            </a:pP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Ως παράβαση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της περ. ια) της παρ.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1 του άρθρου 34, της περ. ε) της παρ. 1 του άρθρου 35, της περ. θ) του άρθρου 39, της περ. ι) του άρθρου 43 και των άρθρων 44 και 45 του ν. 4919/2022 νοείται η παράλειψη υποβολής οικονομικών καταστάσεων και των συνοδευτικών εκθέσεων, εντός της προθεσμίας που ορίζεται από τις ειδικότερες διατάξεις. Στην εν λόγω παράβαση δεν συμπεριλαμβάνονται ο ισολογισμός έναρξης και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πέρατος εκκαθάρισης, καθώς και οι ενδιάμεσες οικονομικές καταστάσεις.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700"/>
          </a:p>
        </p:txBody>
      </p:sp>
    </p:spTree>
    <p:extLst>
      <p:ext uri="{BB962C8B-B14F-4D97-AF65-F5344CB8AC3E}">
        <p14:creationId xmlns:p14="http://schemas.microsoft.com/office/powerpoint/2010/main" val="413977860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8027DE-9F49-6FC9-071F-AAC46370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140" y="973668"/>
            <a:ext cx="9832931" cy="706964"/>
          </a:xfrm>
        </p:spPr>
        <p:txBody>
          <a:bodyPr>
            <a:normAutofit fontScale="90000"/>
          </a:bodyPr>
          <a:lstStyle/>
          <a:p>
            <a:pPr algn="just"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προστίμου καθορίζεται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βάσει του νομικού τύπου, του κριτηρίου οντότητας και του κριτηρίου του μεγέθους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4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14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1400" b="1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3F66367C-CBE3-7143-A8BA-99015AC7FD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49509"/>
              </p:ext>
            </p:extLst>
          </p:nvPr>
        </p:nvGraphicFramePr>
        <p:xfrm>
          <a:off x="375782" y="2442575"/>
          <a:ext cx="11323528" cy="3429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6541">
                  <a:extLst>
                    <a:ext uri="{9D8B030D-6E8A-4147-A177-3AD203B41FA5}">
                      <a16:colId xmlns:a16="http://schemas.microsoft.com/office/drawing/2014/main" val="1219625192"/>
                    </a:ext>
                  </a:extLst>
                </a:gridCol>
                <a:gridCol w="1787813">
                  <a:extLst>
                    <a:ext uri="{9D8B030D-6E8A-4147-A177-3AD203B41FA5}">
                      <a16:colId xmlns:a16="http://schemas.microsoft.com/office/drawing/2014/main" val="978901974"/>
                    </a:ext>
                  </a:extLst>
                </a:gridCol>
                <a:gridCol w="1698955">
                  <a:extLst>
                    <a:ext uri="{9D8B030D-6E8A-4147-A177-3AD203B41FA5}">
                      <a16:colId xmlns:a16="http://schemas.microsoft.com/office/drawing/2014/main" val="3454361943"/>
                    </a:ext>
                  </a:extLst>
                </a:gridCol>
                <a:gridCol w="1641093">
                  <a:extLst>
                    <a:ext uri="{9D8B030D-6E8A-4147-A177-3AD203B41FA5}">
                      <a16:colId xmlns:a16="http://schemas.microsoft.com/office/drawing/2014/main" val="1260038793"/>
                    </a:ext>
                  </a:extLst>
                </a:gridCol>
                <a:gridCol w="989863">
                  <a:extLst>
                    <a:ext uri="{9D8B030D-6E8A-4147-A177-3AD203B41FA5}">
                      <a16:colId xmlns:a16="http://schemas.microsoft.com/office/drawing/2014/main" val="815965881"/>
                    </a:ext>
                  </a:extLst>
                </a:gridCol>
                <a:gridCol w="999016">
                  <a:extLst>
                    <a:ext uri="{9D8B030D-6E8A-4147-A177-3AD203B41FA5}">
                      <a16:colId xmlns:a16="http://schemas.microsoft.com/office/drawing/2014/main" val="3601499815"/>
                    </a:ext>
                  </a:extLst>
                </a:gridCol>
                <a:gridCol w="1650247">
                  <a:extLst>
                    <a:ext uri="{9D8B030D-6E8A-4147-A177-3AD203B41FA5}">
                      <a16:colId xmlns:a16="http://schemas.microsoft.com/office/drawing/2014/main" val="3457555875"/>
                    </a:ext>
                  </a:extLst>
                </a:gridCol>
              </a:tblGrid>
              <a:tr h="939877">
                <a:tc gridSpan="7">
                  <a:txBody>
                    <a:bodyPr/>
                    <a:lstStyle/>
                    <a:p>
                      <a:pPr marR="209550" indent="-1270" algn="ctr"/>
                      <a:r>
                        <a:rPr lang="el-GR" sz="1800" dirty="0">
                          <a:effectLst/>
                        </a:rPr>
                        <a:t>Οντότητες που τηρούνται στην Υ.ΓΕ.ΜΗ. της Γενικής Γραμματείας Εμπορίου </a:t>
                      </a:r>
                      <a:endParaRPr lang="el-GR" sz="1400" dirty="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4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665604"/>
                  </a:ext>
                </a:extLst>
              </a:tr>
              <a:tr h="1269433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Εισηγμένη στο Χ.Α.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 gridSpan="4"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Μη εισηγμένη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Υποκατάστημα ή πρακτορείο αλλοδαπής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178271"/>
                  </a:ext>
                </a:extLst>
              </a:tr>
              <a:tr h="610323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-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Μεγάλη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Μεσαία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Μικρή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 gridSpan="2"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Πολύ μικρή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-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extLst>
                  <a:ext uri="{0D108BD9-81ED-4DB2-BD59-A6C34878D82A}">
                    <a16:rowId xmlns:a16="http://schemas.microsoft.com/office/drawing/2014/main" val="3132511815"/>
                  </a:ext>
                </a:extLst>
              </a:tr>
              <a:tr h="610323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100.000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100.000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50.000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25.000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 gridSpan="2">
                  <a:txBody>
                    <a:bodyPr/>
                    <a:lstStyle/>
                    <a:p>
                      <a:pPr marR="209550" indent="-1270" algn="ctr"/>
                      <a:r>
                        <a:rPr lang="en-US" sz="1800">
                          <a:effectLst/>
                        </a:rPr>
                        <a:t>10.000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800" dirty="0">
                          <a:effectLst/>
                        </a:rPr>
                        <a:t>10.000</a:t>
                      </a:r>
                      <a:endParaRPr lang="el-GR" sz="14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94698" marR="94698" marT="94698" marB="94698"/>
                </a:tc>
                <a:extLst>
                  <a:ext uri="{0D108BD9-81ED-4DB2-BD59-A6C34878D82A}">
                    <a16:rowId xmlns:a16="http://schemas.microsoft.com/office/drawing/2014/main" val="1018746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601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67D1E8-BA6A-80C3-0F82-9D3CE06A0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προστίμου καθορίζεται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βάσει του νομικού τύπου, του κριτηρίου οντότητας και του κριτηρίου του μεγέθους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4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14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1400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0221A6DB-5883-3ED9-4BB9-059712FC5C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0096467"/>
              </p:ext>
            </p:extLst>
          </p:nvPr>
        </p:nvGraphicFramePr>
        <p:xfrm>
          <a:off x="375782" y="2367420"/>
          <a:ext cx="11235845" cy="4045906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680726">
                  <a:extLst>
                    <a:ext uri="{9D8B030D-6E8A-4147-A177-3AD203B41FA5}">
                      <a16:colId xmlns:a16="http://schemas.microsoft.com/office/drawing/2014/main" val="994683639"/>
                    </a:ext>
                  </a:extLst>
                </a:gridCol>
                <a:gridCol w="1644742">
                  <a:extLst>
                    <a:ext uri="{9D8B030D-6E8A-4147-A177-3AD203B41FA5}">
                      <a16:colId xmlns:a16="http://schemas.microsoft.com/office/drawing/2014/main" val="3975184665"/>
                    </a:ext>
                  </a:extLst>
                </a:gridCol>
                <a:gridCol w="1484200">
                  <a:extLst>
                    <a:ext uri="{9D8B030D-6E8A-4147-A177-3AD203B41FA5}">
                      <a16:colId xmlns:a16="http://schemas.microsoft.com/office/drawing/2014/main" val="3075914695"/>
                    </a:ext>
                  </a:extLst>
                </a:gridCol>
                <a:gridCol w="1415000">
                  <a:extLst>
                    <a:ext uri="{9D8B030D-6E8A-4147-A177-3AD203B41FA5}">
                      <a16:colId xmlns:a16="http://schemas.microsoft.com/office/drawing/2014/main" val="3057978915"/>
                    </a:ext>
                  </a:extLst>
                </a:gridCol>
                <a:gridCol w="2452997">
                  <a:extLst>
                    <a:ext uri="{9D8B030D-6E8A-4147-A177-3AD203B41FA5}">
                      <a16:colId xmlns:a16="http://schemas.microsoft.com/office/drawing/2014/main" val="3601895854"/>
                    </a:ext>
                  </a:extLst>
                </a:gridCol>
                <a:gridCol w="2558180">
                  <a:extLst>
                    <a:ext uri="{9D8B030D-6E8A-4147-A177-3AD203B41FA5}">
                      <a16:colId xmlns:a16="http://schemas.microsoft.com/office/drawing/2014/main" val="3900489306"/>
                    </a:ext>
                  </a:extLst>
                </a:gridCol>
              </a:tblGrid>
              <a:tr h="1011477">
                <a:tc gridSpan="6">
                  <a:txBody>
                    <a:bodyPr/>
                    <a:lstStyle/>
                    <a:p>
                      <a:pPr marR="209550" indent="-1270" algn="ctr"/>
                      <a:r>
                        <a:rPr lang="el-GR" sz="1600" dirty="0">
                          <a:effectLst/>
                        </a:rPr>
                        <a:t>Λοιπές οντότητες</a:t>
                      </a:r>
                      <a:endParaRPr lang="el-GR" sz="1300" dirty="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600" dirty="0">
                          <a:effectLst/>
                        </a:rPr>
                        <a:t>(Υ.Γ.Ε.ΜΗ. Επιμελητηρίων)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226583"/>
                  </a:ext>
                </a:extLst>
              </a:tr>
              <a:tr h="1367030">
                <a:tc gridSpan="4">
                  <a:txBody>
                    <a:bodyPr/>
                    <a:lstStyle/>
                    <a:p>
                      <a:pPr marR="209550" indent="-1270" algn="ctr"/>
                      <a:r>
                        <a:rPr lang="el-GR" sz="1600">
                          <a:effectLst/>
                        </a:rPr>
                        <a:t>Κεφαλαιουχική και</a:t>
                      </a:r>
                      <a:endParaRPr lang="el-GR" sz="130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600">
                          <a:effectLst/>
                        </a:rPr>
                        <a:t>Προσωπική εταιρεία της οποίας</a:t>
                      </a:r>
                      <a:endParaRPr lang="el-GR" sz="1300">
                        <a:effectLst/>
                      </a:endParaRPr>
                    </a:p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όλοι οι εταίροι ΝΠ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Συνεταιρισμός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Υποκατάστημα ή πρακτορείο αλλοδαπής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extLst>
                  <a:ext uri="{0D108BD9-81ED-4DB2-BD59-A6C34878D82A}">
                    <a16:rowId xmlns:a16="http://schemas.microsoft.com/office/drawing/2014/main" val="3969921086"/>
                  </a:ext>
                </a:extLst>
              </a:tr>
              <a:tr h="1011477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Μεγάλη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Μεσαία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Μικρή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Πολύ μικρή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-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-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extLst>
                  <a:ext uri="{0D108BD9-81ED-4DB2-BD59-A6C34878D82A}">
                    <a16:rowId xmlns:a16="http://schemas.microsoft.com/office/drawing/2014/main" val="908813436"/>
                  </a:ext>
                </a:extLst>
              </a:tr>
              <a:tr h="655922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10.000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5.000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2.500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1000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1000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 dirty="0">
                          <a:effectLst/>
                        </a:rPr>
                        <a:t>1000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extLst>
                  <a:ext uri="{0D108BD9-81ED-4DB2-BD59-A6C34878D82A}">
                    <a16:rowId xmlns:a16="http://schemas.microsoft.com/office/drawing/2014/main" val="530458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1990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FA1DA2A-3156-86AF-1FBE-DC29FF430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 παράβαση του άρθρου 54 του ν. 4919/2022, σχετικά με την επωνυμία και τον διακριτικό τίτλο.</a:t>
            </a:r>
            <a: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27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AFFBE1-6253-7DCD-227C-40BE6BF77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L="341630" marR="209550" indent="0">
              <a:buNone/>
            </a:pP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 Η διοικητική κύρωση επιβάλλεται στους υπόχρεους εγγραφής στο Γ.Ε.ΜΗ. οι οποίοι κατά τη σύσταση ή μεταβολή έκαναν αυτόματη δέσμευση επωνυμίας και /ή διακριτικού τίτλου, παραβαίνοντας τους κανόνες που προβλέπονται στην παρ. 2 του άρθρου 54 του ν. 4919/2022, σε συνδυασμό με την υπ. αρ. 68281/11-07-2022 απόφαση του Υπουργού Ανάπτυξης και Επενδύσεων με τίτλο «Κανόνες σχηματισμού και αυτόματης δέσμευσης και προδέσμευσης επωνυμίας και διακριτικού τίτλου φυσικού ή νομικού προσώπου που ασκεί εμπορική ή οικονομική δραστηριότητα» (Β΄3647)». </a:t>
            </a:r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394188036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83632B-F5DA-76C7-3481-0D71B0037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0DC625-C873-4FEC-CF37-51C41FCB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 παράβαση του άρθρου 54 του ν. 4919/2022, σχετικά με την επωνυμία και τον διακριτικό τίτλο.</a:t>
            </a:r>
            <a: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27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11BFA0-C58F-2380-D9EF-558E7BF08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L="341630" marR="209550" indent="0">
              <a:lnSpc>
                <a:spcPct val="90000"/>
              </a:lnSpc>
              <a:buNone/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Ως παράβαση του άρθρου 54 του ν. 4919/2022 νοείται: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α)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η μη τήρηση της νομοθεσίας σχετικά με τον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σχηματισμό της επωνυμίας και/ή του διακριτικού τίτλου, 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η χρήση λεκτικών που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παραπέμπουν σε δημόσιες Αρχές, Φορείς, Υπηρεσίες, δημόσια αξιώματα, κοινωφελή μη κερδοσκοπικά Ιδρύματα, Σωματεία, Οργανισμούς, Επιμελητήρια καθώς και να υπονοείται ότι υπάρχει κάποια συνεργασία με αυτά, εκτός αν υπάρχει σχετική έγκριση,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γ) η χρήση λεκτικών που προσβάλλουν τα χρηστά ήθη και ιδίως έχουν υβριστικό, ρατσιστικό ή σεξιστικό περιεχόμενο,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δ) η δέσμευση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πανομοιότυπης επωνυμίας και/ ή διακριτικού τίτλου,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με ήδη υπάρχουσα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χωρίς να υπάρχει σχετική συγκατάθεση,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ε) η μη συμμόρφωση με τελεσίδικες δικαστικές αποφάσεις.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900"/>
          </a:p>
        </p:txBody>
      </p:sp>
    </p:spTree>
    <p:extLst>
      <p:ext uri="{BB962C8B-B14F-4D97-AF65-F5344CB8AC3E}">
        <p14:creationId xmlns:p14="http://schemas.microsoft.com/office/powerpoint/2010/main" val="402733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010E1C-FE5F-4A34-198B-B135D8F8F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978" y="973668"/>
            <a:ext cx="9394521" cy="706964"/>
          </a:xfrm>
        </p:spPr>
        <p:txBody>
          <a:bodyPr>
            <a:normAutofit fontScale="90000"/>
          </a:bodyPr>
          <a:lstStyle/>
          <a:p>
            <a:pPr algn="just"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4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14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1400" b="1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1E6CA4B2-0DEF-7830-C97B-27C654429E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847159"/>
              </p:ext>
            </p:extLst>
          </p:nvPr>
        </p:nvGraphicFramePr>
        <p:xfrm>
          <a:off x="501042" y="2317316"/>
          <a:ext cx="11273423" cy="3525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952">
                  <a:extLst>
                    <a:ext uri="{9D8B030D-6E8A-4147-A177-3AD203B41FA5}">
                      <a16:colId xmlns:a16="http://schemas.microsoft.com/office/drawing/2014/main" val="2311348035"/>
                    </a:ext>
                  </a:extLst>
                </a:gridCol>
                <a:gridCol w="1679315">
                  <a:extLst>
                    <a:ext uri="{9D8B030D-6E8A-4147-A177-3AD203B41FA5}">
                      <a16:colId xmlns:a16="http://schemas.microsoft.com/office/drawing/2014/main" val="3257577568"/>
                    </a:ext>
                  </a:extLst>
                </a:gridCol>
                <a:gridCol w="1643360">
                  <a:extLst>
                    <a:ext uri="{9D8B030D-6E8A-4147-A177-3AD203B41FA5}">
                      <a16:colId xmlns:a16="http://schemas.microsoft.com/office/drawing/2014/main" val="1574930889"/>
                    </a:ext>
                  </a:extLst>
                </a:gridCol>
                <a:gridCol w="1482954">
                  <a:extLst>
                    <a:ext uri="{9D8B030D-6E8A-4147-A177-3AD203B41FA5}">
                      <a16:colId xmlns:a16="http://schemas.microsoft.com/office/drawing/2014/main" val="2296995439"/>
                    </a:ext>
                  </a:extLst>
                </a:gridCol>
                <a:gridCol w="1413812">
                  <a:extLst>
                    <a:ext uri="{9D8B030D-6E8A-4147-A177-3AD203B41FA5}">
                      <a16:colId xmlns:a16="http://schemas.microsoft.com/office/drawing/2014/main" val="1917949757"/>
                    </a:ext>
                  </a:extLst>
                </a:gridCol>
                <a:gridCol w="2556030">
                  <a:extLst>
                    <a:ext uri="{9D8B030D-6E8A-4147-A177-3AD203B41FA5}">
                      <a16:colId xmlns:a16="http://schemas.microsoft.com/office/drawing/2014/main" val="1851001625"/>
                    </a:ext>
                  </a:extLst>
                </a:gridCol>
              </a:tblGrid>
              <a:tr h="881386">
                <a:tc gridSpan="6">
                  <a:txBody>
                    <a:bodyPr/>
                    <a:lstStyle/>
                    <a:p>
                      <a:pPr marR="209550" indent="-1270" algn="ctr"/>
                      <a:r>
                        <a:rPr lang="el-GR" sz="1600">
                          <a:effectLst/>
                        </a:rPr>
                        <a:t>Οντότητες που τηρούνται στην Υ.ΓΕ.ΜΗ. της Γενικής Γραμματείας Εμπορίου </a:t>
                      </a:r>
                      <a:endParaRPr lang="el-GR" sz="1300">
                        <a:effectLst/>
                      </a:endParaRPr>
                    </a:p>
                    <a:p>
                      <a:pPr marR="209550" indent="-1270" algn="just"/>
                      <a:r>
                        <a:rPr lang="en-US" sz="1600">
                          <a:effectLst/>
                        </a:rPr>
                        <a:t>   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643207"/>
                  </a:ext>
                </a:extLst>
              </a:tr>
              <a:tr h="1191526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Εισηγμένη στο Χ.Α.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 gridSpan="4">
                  <a:txBody>
                    <a:bodyPr/>
                    <a:lstStyle/>
                    <a:p>
                      <a:pPr marR="209550" indent="-1270" algn="ctr"/>
                      <a:r>
                        <a:rPr lang="en-US" sz="1600" dirty="0" err="1">
                          <a:effectLst/>
                        </a:rPr>
                        <a:t>Μη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εισηγμένη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Υποκατάστημα ή πρακτορείο αλλοδαπής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extLst>
                  <a:ext uri="{0D108BD9-81ED-4DB2-BD59-A6C34878D82A}">
                    <a16:rowId xmlns:a16="http://schemas.microsoft.com/office/drawing/2014/main" val="592898548"/>
                  </a:ext>
                </a:extLst>
              </a:tr>
              <a:tr h="881386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-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Μεγάλη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Μεσαία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Μικρή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Πολύ μικρή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-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extLst>
                  <a:ext uri="{0D108BD9-81ED-4DB2-BD59-A6C34878D82A}">
                    <a16:rowId xmlns:a16="http://schemas.microsoft.com/office/drawing/2014/main" val="2118663252"/>
                  </a:ext>
                </a:extLst>
              </a:tr>
              <a:tr h="571246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2000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2000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1000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500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400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 dirty="0">
                          <a:effectLst/>
                        </a:rPr>
                        <a:t>400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654" marR="83654" marT="83654" marB="83654"/>
                </a:tc>
                <a:extLst>
                  <a:ext uri="{0D108BD9-81ED-4DB2-BD59-A6C34878D82A}">
                    <a16:rowId xmlns:a16="http://schemas.microsoft.com/office/drawing/2014/main" val="2714727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38787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866CA4-6AFC-CDC6-B1CC-AB3339871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9191546" cy="70696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800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EE1CBEF4-F49A-A3A4-D548-E7F44D78F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013918"/>
              </p:ext>
            </p:extLst>
          </p:nvPr>
        </p:nvGraphicFramePr>
        <p:xfrm>
          <a:off x="375782" y="2367420"/>
          <a:ext cx="11373632" cy="3845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698">
                  <a:extLst>
                    <a:ext uri="{9D8B030D-6E8A-4147-A177-3AD203B41FA5}">
                      <a16:colId xmlns:a16="http://schemas.microsoft.com/office/drawing/2014/main" val="388957083"/>
                    </a:ext>
                  </a:extLst>
                </a:gridCol>
                <a:gridCol w="1147250">
                  <a:extLst>
                    <a:ext uri="{9D8B030D-6E8A-4147-A177-3AD203B41FA5}">
                      <a16:colId xmlns:a16="http://schemas.microsoft.com/office/drawing/2014/main" val="258451092"/>
                    </a:ext>
                  </a:extLst>
                </a:gridCol>
                <a:gridCol w="1042794">
                  <a:extLst>
                    <a:ext uri="{9D8B030D-6E8A-4147-A177-3AD203B41FA5}">
                      <a16:colId xmlns:a16="http://schemas.microsoft.com/office/drawing/2014/main" val="4049254604"/>
                    </a:ext>
                  </a:extLst>
                </a:gridCol>
                <a:gridCol w="996122">
                  <a:extLst>
                    <a:ext uri="{9D8B030D-6E8A-4147-A177-3AD203B41FA5}">
                      <a16:colId xmlns:a16="http://schemas.microsoft.com/office/drawing/2014/main" val="3707798521"/>
                    </a:ext>
                  </a:extLst>
                </a:gridCol>
                <a:gridCol w="1691761">
                  <a:extLst>
                    <a:ext uri="{9D8B030D-6E8A-4147-A177-3AD203B41FA5}">
                      <a16:colId xmlns:a16="http://schemas.microsoft.com/office/drawing/2014/main" val="802129754"/>
                    </a:ext>
                  </a:extLst>
                </a:gridCol>
                <a:gridCol w="2853482">
                  <a:extLst>
                    <a:ext uri="{9D8B030D-6E8A-4147-A177-3AD203B41FA5}">
                      <a16:colId xmlns:a16="http://schemas.microsoft.com/office/drawing/2014/main" val="4281895524"/>
                    </a:ext>
                  </a:extLst>
                </a:gridCol>
                <a:gridCol w="2470525">
                  <a:extLst>
                    <a:ext uri="{9D8B030D-6E8A-4147-A177-3AD203B41FA5}">
                      <a16:colId xmlns:a16="http://schemas.microsoft.com/office/drawing/2014/main" val="3224146938"/>
                    </a:ext>
                  </a:extLst>
                </a:gridCol>
              </a:tblGrid>
              <a:tr h="709885">
                <a:tc gridSpan="7">
                  <a:txBody>
                    <a:bodyPr/>
                    <a:lstStyle/>
                    <a:p>
                      <a:pPr marR="209550" indent="-1270" algn="ctr"/>
                      <a:r>
                        <a:rPr lang="el-GR" sz="1100">
                          <a:effectLst/>
                        </a:rPr>
                        <a:t>Λοιπές οντότητες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100">
                          <a:effectLst/>
                        </a:rPr>
                        <a:t>(Υ.Γ.Ε.ΜΗ. Επιμελητηρίων)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362317"/>
                  </a:ext>
                </a:extLst>
              </a:tr>
              <a:tr h="1967323">
                <a:tc gridSpan="4">
                  <a:txBody>
                    <a:bodyPr/>
                    <a:lstStyle/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ΑΕ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ΕΠΕ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ΙΚΕ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Ευρωπαϊκή Εταιρεία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ΕΕ κατά μετοχές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100" dirty="0" err="1">
                          <a:effectLst/>
                        </a:rPr>
                        <a:t>Συνετ</a:t>
                      </a:r>
                      <a:r>
                        <a:rPr lang="en-US" sz="1100" dirty="0">
                          <a:effectLst/>
                        </a:rPr>
                        <a:t>αιρισμός</a:t>
                      </a:r>
                      <a:endParaRPr lang="el-GR" sz="9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100">
                          <a:effectLst/>
                        </a:rPr>
                        <a:t>Υποκατάστημα ή πρακτορείο αλλοδαπής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ΟΕ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Κοινοπραξία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ΕΟΟΣ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Αστική Εταιρεία (άρθρο 784 Α.Κ.)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extLst>
                  <a:ext uri="{0D108BD9-81ED-4DB2-BD59-A6C34878D82A}">
                    <a16:rowId xmlns:a16="http://schemas.microsoft.com/office/drawing/2014/main" val="2637258113"/>
                  </a:ext>
                </a:extLst>
              </a:tr>
              <a:tr h="709885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Μεγάλη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Μεσαία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Μικρή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Πολύ μικρή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-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-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-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extLst>
                  <a:ext uri="{0D108BD9-81ED-4DB2-BD59-A6C34878D82A}">
                    <a16:rowId xmlns:a16="http://schemas.microsoft.com/office/drawing/2014/main" val="2331160232"/>
                  </a:ext>
                </a:extLst>
              </a:tr>
              <a:tr h="458397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1600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800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400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320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320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320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 dirty="0">
                          <a:effectLst/>
                        </a:rPr>
                        <a:t>200</a:t>
                      </a:r>
                      <a:endParaRPr lang="el-GR" sz="9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extLst>
                  <a:ext uri="{0D108BD9-81ED-4DB2-BD59-A6C34878D82A}">
                    <a16:rowId xmlns:a16="http://schemas.microsoft.com/office/drawing/2014/main" val="4200800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273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7F4F8475-95A7-AB46-9A6A-3D1CFED0D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/>
              <a:t>Η  υποχρέωση εμπορικής δημοσιότητας γεννήθηκε με το Γ.ΕΜΗ. ;</a:t>
            </a:r>
            <a:br>
              <a:rPr lang="el-GR" sz="3200" b="1" dirty="0"/>
            </a:br>
            <a:endParaRPr lang="el-GR" sz="32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5D53DE-8B2F-DE3D-5FA4-93602DC77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3200" b="1" dirty="0"/>
              <a:t>Προϋπήρχε για όλες τις νομικές μορφές που εγγράφονται στο Γ.ΕΜΗ. </a:t>
            </a:r>
          </a:p>
        </p:txBody>
      </p:sp>
    </p:spTree>
    <p:extLst>
      <p:ext uri="{BB962C8B-B14F-4D97-AF65-F5344CB8AC3E}">
        <p14:creationId xmlns:p14="http://schemas.microsoft.com/office/powerpoint/2010/main" val="62939195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F421FEC-A63D-DC0A-61F6-26818029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Μεταβατική διάταξη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n-US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7E309E-26F6-B069-E1B2-A7646A999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321550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/>
            <a:r>
              <a:rPr lang="el-GR" sz="2000" dirty="0"/>
              <a:t>2. Έως τις 31 Δεκεμβρίου 2025 οι υπόχρεοι εγγραφής στο Γ.Ε.ΜΗ., χωρίς να τους επιβληθεί οποιαδήποτε διοικητική κύρωση, δύνανται: </a:t>
            </a:r>
          </a:p>
          <a:p>
            <a:pPr marR="209550" indent="-1270"/>
            <a:r>
              <a:rPr lang="el-GR" sz="2000" dirty="0"/>
              <a:t>α) να προβούν στην εγγραφή τους στο Γ.Ε.ΜΗ., εφόσον σύμφωνα με το άρθρο 16 του ν. 4919/20222 ανήκουν στους υπόχρεους εγγραφής και δεν το έχουν πράξει έως σήμερα,</a:t>
            </a:r>
          </a:p>
          <a:p>
            <a:pPr marR="209550" indent="-1270"/>
            <a:r>
              <a:rPr lang="el-GR" sz="2000" dirty="0"/>
              <a:t> β) να προβούν σε κάθε καταχώριση που εκκρεμεί, η παράλειψη της οποίας επιφέρει την επιβολή προστίμου, </a:t>
            </a:r>
          </a:p>
          <a:p>
            <a:pPr marR="209550" indent="-1270"/>
            <a:r>
              <a:rPr lang="el-GR" sz="2000" dirty="0"/>
              <a:t>γ) να προβούν στις καταχωρίσεις για την παράλειψη των οποίων έχουν μπει σε αναστολή καταχώρισης,</a:t>
            </a: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302295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0F7E90-BE01-B25F-3A3A-AA4EB5081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F98953B6-5F87-619E-5A8D-AAC07AD23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Μεταβατική διάταξη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n-US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84EA21-33A8-B2AC-2946-AF8F5DD11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r>
              <a:rPr lang="el-GR" sz="2000"/>
              <a:t>δ) να αιτηθούν στην αρμόδια Υ.Γ.Ε.ΜΗ. τη διόρθωση λαθών που έκαναν με δική τους υπαιτιότητα κατά τη σύσταση της εταιρείας τους μέσω της ηλεκτρονικής Υπηρεσίας μιας Στάσης ή στις αυτοματοποιημένες καταχωρίσεις ή κατά την αυτόματη δέσμευση επωνυμίας και/ή διακριτικού τίτλου ή κατά την υποβολή αιτήσεων για την καταχώριση πράξεων του άρθρου 25 του ν. 4919/2022.</a:t>
            </a:r>
          </a:p>
          <a:p>
            <a:endParaRPr lang="el-GR" sz="2000"/>
          </a:p>
          <a:p>
            <a:r>
              <a:rPr lang="el-GR" sz="2000"/>
              <a:t> ε) να ανταποκριθούν στις προσκλήσεις που θα λάβουν είτε μέσω αυτοματοποιημένων μηνυμάτων είτε από τις αρμόδιες Υ.Γ.Ε.ΜΗ.</a:t>
            </a:r>
          </a:p>
        </p:txBody>
      </p:sp>
    </p:spTree>
    <p:extLst>
      <p:ext uri="{BB962C8B-B14F-4D97-AF65-F5344CB8AC3E}">
        <p14:creationId xmlns:p14="http://schemas.microsoft.com/office/powerpoint/2010/main" val="339950967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D191E5-0C98-3737-665B-A28020AB7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5ACA377A-7B43-E995-F646-ECEFDCE48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Μεταβατική διάταξη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n-US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</a:t>
            </a:r>
            <a: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  <a:t/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F0828A-A47A-FA3E-F737-8E2C1C3BD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2000"/>
              <a:t>3. Από την 1η Ιανουαρίου 2026 οι αρμόδιες Υ.Γ.Ε.ΜΗ. επιβάλλουν τις διοικητικές κυρώσεις της παρούσας στους μη συνεπείς υπόχρεους εγγραφής στο Γ.Ε.ΜΗ. που παραβαίνουν του κανόνες της εμπορικής δημοσιότητας.</a:t>
            </a:r>
          </a:p>
        </p:txBody>
      </p:sp>
    </p:spTree>
    <p:extLst>
      <p:ext uri="{BB962C8B-B14F-4D97-AF65-F5344CB8AC3E}">
        <p14:creationId xmlns:p14="http://schemas.microsoft.com/office/powerpoint/2010/main" val="163552769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3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EFB79D5-2B75-88B6-0E4F-68AEBB40C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dirty="0">
                <a:solidFill>
                  <a:srgbClr val="EBEBEB"/>
                </a:solidFill>
              </a:rPr>
              <a:t/>
            </a:r>
            <a:br>
              <a:rPr lang="el-GR" sz="3200" dirty="0">
                <a:solidFill>
                  <a:srgbClr val="EBEBEB"/>
                </a:solidFill>
              </a:rPr>
            </a:br>
            <a:r>
              <a:rPr lang="el-GR" sz="3200" dirty="0">
                <a:solidFill>
                  <a:srgbClr val="EBEBEB"/>
                </a:solidFill>
              </a:rPr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8B4FA3-9D5E-8715-B50E-49FCB3FED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8699" y="437513"/>
            <a:ext cx="6489966" cy="5954325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l-GR" sz="2400" b="1" dirty="0"/>
              <a:t>Σας ευχαριστώ για την προσοχή σας!</a:t>
            </a:r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l-GR" sz="2400" b="1" dirty="0"/>
              <a:t>Ελένη </a:t>
            </a:r>
            <a:r>
              <a:rPr lang="el-GR" sz="2400" b="1" dirty="0" err="1"/>
              <a:t>Αθανασάκη</a:t>
            </a: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sz="2400" b="1" dirty="0"/>
              <a:t>Mail</a:t>
            </a:r>
            <a:r>
              <a:rPr lang="el-GR" sz="2400" b="1" dirty="0"/>
              <a:t>: </a:t>
            </a:r>
            <a:r>
              <a:rPr lang="en-US" sz="2400" b="1" dirty="0">
                <a:hlinkClick r:id="rId3"/>
              </a:rPr>
              <a:t>eathanasaki@mindev.gov.gr</a:t>
            </a:r>
            <a:endParaRPr lang="en-US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sz="2400" b="1" dirty="0"/>
              <a:t>210 3893574</a:t>
            </a: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l-GR" sz="2400" b="1" dirty="0"/>
              <a:t>ΥΠΟΥΡΓΕΙΟ ΑΝΑΠΤΥΞΗΣ</a:t>
            </a:r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r>
              <a:rPr lang="el-GR" sz="1700" dirty="0"/>
              <a:t/>
            </a:r>
            <a:br>
              <a:rPr lang="el-GR" sz="1700" dirty="0"/>
            </a:b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n-US" sz="1700" b="1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</p:txBody>
      </p:sp>
    </p:spTree>
    <p:extLst>
      <p:ext uri="{BB962C8B-B14F-4D97-AF65-F5344CB8AC3E}">
        <p14:creationId xmlns:p14="http://schemas.microsoft.com/office/powerpoint/2010/main" val="947013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3099372" cy="4833745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Το Γ.Ε.ΜΗ. είναι δημόσιο/</a:t>
            </a:r>
            <a:br>
              <a:rPr lang="el-GR" b="1" dirty="0"/>
            </a:br>
            <a:r>
              <a:rPr lang="el-GR" b="1" dirty="0"/>
              <a:t>ηλεκτρονικό βιβλίο, το οποίο αντικατέστησε:</a:t>
            </a:r>
            <a:r>
              <a:rPr lang="en-US" dirty="0"/>
              <a:t/>
            </a:r>
            <a:br>
              <a:rPr lang="en-US" dirty="0"/>
            </a:br>
            <a:endParaRPr lang="el-GR" b="1" dirty="0">
              <a:solidFill>
                <a:srgbClr val="EBEBEB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909D8C74-CFEA-DACA-98F6-6A72239429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878672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05074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F05FC133-EC2B-B48C-82AD-FAE7B5EFA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solidFill>
                  <a:srgbClr val="EBEBEB"/>
                </a:solidFill>
              </a:rPr>
              <a:t>Με τη δημιουργία του Γ.Ε.ΜΗ. επήλθε: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729CCB-6BBE-3C25-F225-219FD69A9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246394" cy="5954325"/>
          </a:xfrm>
        </p:spPr>
        <p:txBody>
          <a:bodyPr anchor="ctr">
            <a:normAutofit/>
          </a:bodyPr>
          <a:lstStyle/>
          <a:p>
            <a:r>
              <a:rPr lang="el-GR" sz="2400" dirty="0"/>
              <a:t>Μείωση των διοικητικών βαρών για τις επιχειρήσεις</a:t>
            </a:r>
          </a:p>
          <a:p>
            <a:endParaRPr lang="el-GR" sz="2400" dirty="0"/>
          </a:p>
          <a:p>
            <a:r>
              <a:rPr lang="el-GR" sz="2400" dirty="0"/>
              <a:t>Απλούστευση – </a:t>
            </a:r>
            <a:r>
              <a:rPr lang="el-GR" sz="2400" dirty="0" err="1"/>
              <a:t>ηλεκτρονικοποίηση</a:t>
            </a:r>
            <a:r>
              <a:rPr lang="el-GR" sz="2400" dirty="0"/>
              <a:t> των διαδικασιών</a:t>
            </a:r>
          </a:p>
          <a:p>
            <a:endParaRPr lang="el-GR" sz="2400" dirty="0"/>
          </a:p>
          <a:p>
            <a:r>
              <a:rPr lang="el-GR" sz="2400" dirty="0"/>
              <a:t>Δημιουργία ενός σημείου επίσκεψης των επιχειρήσεων, των Υπηρεσιών Γ.Ε.ΜΗ. </a:t>
            </a:r>
          </a:p>
          <a:p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848808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sz="3300" b="1">
                <a:solidFill>
                  <a:srgbClr val="EBEBEB"/>
                </a:solidFill>
              </a:rPr>
              <a:t/>
            </a:r>
            <a:br>
              <a:rPr lang="el-GR" sz="3300" b="1">
                <a:solidFill>
                  <a:srgbClr val="EBEBEB"/>
                </a:solidFill>
              </a:rPr>
            </a:br>
            <a:r>
              <a:rPr lang="el-GR" sz="3300" b="1">
                <a:solidFill>
                  <a:srgbClr val="EBEBEB"/>
                </a:solidFill>
              </a:rPr>
              <a:t/>
            </a:r>
            <a:br>
              <a:rPr lang="el-GR" sz="3300" b="1">
                <a:solidFill>
                  <a:srgbClr val="EBEBEB"/>
                </a:solidFill>
              </a:rPr>
            </a:br>
            <a:r>
              <a:rPr lang="el-GR" sz="3300" b="1">
                <a:solidFill>
                  <a:srgbClr val="EBEBEB"/>
                </a:solidFill>
              </a:rPr>
              <a:t>Γιατί απαιτείται  εμπορική δημοσιότητα</a:t>
            </a:r>
            <a:br>
              <a:rPr lang="el-GR" sz="3300" b="1">
                <a:solidFill>
                  <a:srgbClr val="EBEBEB"/>
                </a:solidFill>
              </a:rPr>
            </a:br>
            <a:endParaRPr lang="el-GR" sz="3300" b="1">
              <a:solidFill>
                <a:srgbClr val="EBEBEB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B21FD617-26A3-0293-217F-3BB697C712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801187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73665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Αίθουσα συσκέψεων &quot;Ιόν&quot;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5937</TotalTime>
  <Words>2722</Words>
  <Application>Microsoft Office PowerPoint</Application>
  <PresentationFormat>Ευρεία οθόνη</PresentationFormat>
  <Paragraphs>606</Paragraphs>
  <Slides>63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63</vt:i4>
      </vt:variant>
    </vt:vector>
  </HeadingPairs>
  <TitlesOfParts>
    <vt:vector size="69" baseType="lpstr">
      <vt:lpstr>Arial</vt:lpstr>
      <vt:lpstr>Century Gothic</vt:lpstr>
      <vt:lpstr>CG Times</vt:lpstr>
      <vt:lpstr>Times New Roman</vt:lpstr>
      <vt:lpstr>Wingdings 3</vt:lpstr>
      <vt:lpstr>Αίθουσα συσκέψεων "Ιόν"</vt:lpstr>
      <vt:lpstr>ΓΕΝΙΚΗ ΓΡΑΜΜΑΤΕΙΑ ΕΜΠΟΡΙΟΥ ΔΙΕΥΘΥΝΣΗ ΕΤΑΙΡΕΙΩΝ ΤΜΗΜΑ ΓΕΜΗ – ΥΜΣ </vt:lpstr>
      <vt:lpstr>Παρουσίαση απόφασης:</vt:lpstr>
      <vt:lpstr>Λίγα λόγια για το Γ.Ε.ΜΗ……</vt:lpstr>
      <vt:lpstr>Τι είναι το  Γενικό Εμπορικό Μητρώο (Γ.Ε.ΜΗ.):</vt:lpstr>
      <vt:lpstr>  Τι σημαίνει  «εμπορική δημοσιότητα»  </vt:lpstr>
      <vt:lpstr>Η  υποχρέωση εμπορικής δημοσιότητας γεννήθηκε με το Γ.ΕΜΗ. ; </vt:lpstr>
      <vt:lpstr>Το Γ.Ε.ΜΗ. είναι δημόσιο/ ηλεκτρονικό βιβλίο, το οποίο αντικατέστησε: </vt:lpstr>
      <vt:lpstr>Με τη δημιουργία του Γ.Ε.ΜΗ. επήλθε:</vt:lpstr>
      <vt:lpstr>  Γιατί απαιτείται  εμπορική δημοσιότητα </vt:lpstr>
      <vt:lpstr>Ποιους άλλους σκοπούς εξυπηρετεί το Γ.Ε.ΜΗ.:</vt:lpstr>
      <vt:lpstr>Υπόχρεοι εγγραφής στο ΓΕΜΗ (1/2):</vt:lpstr>
      <vt:lpstr>Δεν εγγράφονται στο ΓΕΜΗ:</vt:lpstr>
      <vt:lpstr>Η επιβολή προστίμων :</vt:lpstr>
      <vt:lpstr>Ωστόσο, από την έναρξη λειτουργίας του ΓΕΜΗ:</vt:lpstr>
      <vt:lpstr>Γιατί επιβάλλονται πρόστιμα;</vt:lpstr>
      <vt:lpstr> Καθώς χρειαζόμαστε στοιχεία:</vt:lpstr>
      <vt:lpstr>Ώστε να διασφαλιστεί: </vt:lpstr>
      <vt:lpstr>ΚΑΙ  Για  να αποστέλλονται τα ακριβή, ορθά και πλήρη στοιχεία σε άλλα μητρώα του δημοσίου /ευρωπαϊκής ένωσης με τα οποία υπάρχει διασύνδεση.  </vt:lpstr>
      <vt:lpstr>Αναστολή καταχώρισης: 103.696 </vt:lpstr>
      <vt:lpstr>Η απόφαση θα εφαρμοστεί σε  δυο  στάδια:</vt:lpstr>
      <vt:lpstr>1ο στάδιο: περίοδος χάριτος</vt:lpstr>
      <vt:lpstr>1ο στάδιο: ενέργειες υπόχρεων</vt:lpstr>
      <vt:lpstr>2ο στάδιο: Επιβολή διοικητικών κυρώσεων</vt:lpstr>
      <vt:lpstr>Ευκαιρίες  υπόχρεου μη επιβολής προστίμου </vt:lpstr>
      <vt:lpstr>Ευκαιρίες  υπόχρεου μη επιβολής προστίμου </vt:lpstr>
      <vt:lpstr>Διαπίστωση παραβάσεων </vt:lpstr>
      <vt:lpstr>Διαδικασία επιβολής και βεβαίωσης προστίμου   </vt:lpstr>
      <vt:lpstr>Διαδικασία επιβολής και βεβαίωσης προστίμου   </vt:lpstr>
      <vt:lpstr> Διαδικασία επιβολής και βεβαίωσης προστίμου   </vt:lpstr>
      <vt:lpstr> Διαδικασία επιβολής και βεβαίωσης προστίμου   </vt:lpstr>
      <vt:lpstr>Διαδικασία επιβολής και βεβαίωσης προστίμου   </vt:lpstr>
      <vt:lpstr>Διαδικασία επιβολής και βεβαίωσης προστίμου   </vt:lpstr>
      <vt:lpstr>Κριτήρια που έχουν ληφθεί υπόψη για τον υπολογισμό του ύψους του προστίμου</vt:lpstr>
      <vt:lpstr>Ειδικές ρυθμίσεις</vt:lpstr>
      <vt:lpstr>ΥΓΕΜΗ Σερρών:</vt:lpstr>
      <vt:lpstr>Εξειδίκευση και ύψος διοικητικής κύρωσης για  παράβαση του άρθρου 12 του ν. 4919/2022, σχετικά με τη σύσταση εταιρείας μέσω της e-Υ.Μ.Σ. </vt:lpstr>
      <vt:lpstr>Ως παράβαση του άρθρου 12 του ν.4919/2022, κατά τη σύσταση εταιρείας, νοείται: </vt:lpstr>
      <vt:lpstr>Το ύψος του προστίμου καθορίζεται βάσει του εταιρικού τύπου σύμφωνα με τον κάτωθι πίνακα: </vt:lpstr>
      <vt:lpstr>Εξειδίκευση και ύψος διοικητικής κύρωσης για παράβαση του άρθρου 16 του ν. 4919/2022, σχετικά με την παράλειψη εγγραφής στο Γ.Ε.ΜΗ. </vt:lpstr>
      <vt:lpstr>Το ύψος του προστίμου καθορίζεται βάσει του εταιρικού νομικού τύπου και του κριτηρίου οντότητας σύμφωνα με τον κάτωθι πίνακα: </vt:lpstr>
      <vt:lpstr>Εξειδίκευση και ύψος διοικητικής κύρωσης για παράβαση των άρθρων 22 και 37 του ν. 4919/2022, σχετικά με παράλειψη εγγραφής των προβλεπόμενων στοιχείων στα έγγραφα και τις επιστολές της εταιρείας ή του υποκαταστήματος αλλοδαπής </vt:lpstr>
      <vt:lpstr>Εξειδίκευση και ύψος διοικητικής κύρωσης για παράβαση των άρθρων 22 και 37 του ν. 4919/2022, σχετικά με παράλειψη εγγραφής των προβλεπόμενων στοιχείων στα έγγραφα και τις επιστολές της εταιρείας ή του υποκαταστήματος αλλοδαπής </vt:lpstr>
      <vt:lpstr>Το ύψος του προστίμου καθορίζεται βάσει του εταιρικού νομικού τύπου και της κατηγορίας οντότητας, σύμφωνα με τον κάτωθι πίνακα:  </vt:lpstr>
      <vt:lpstr>Εξειδίκευση και ύψος διοικητικής κύρωσης για παράβαση  του άρθρου 25 του ν. 4919/2022, σχετικά με την εκπρόθεσμη υποβολή αίτησης για καταχώριση στο Γ.Ε.ΜΗ. </vt:lpstr>
      <vt:lpstr>Αυτόματο μήνυμα: ΠΡΟΣΟΧΗ- ΕΝΗΜΕΡΩΣΗ ΓΙΑ ΔΙΑΠΙΣΤΩΣΗ ΠΑΡΑΒΑΣΗΣ ΚΑΤΑ ΤΗΝ ΠΑΡ. 4 ΤΟΥ ΑΡΘΡΟΥ 13 ΤΗΣ ΚΥΑ 46982/2025 (Β’ 3542)  </vt:lpstr>
      <vt:lpstr>Το ύψος του προστίμου καθορίζεται βάσει του εταιρικού νομικού τύπου και του κριτηρίου οντότητας σύμφωνα με τον κάτωθι πίνακα:     </vt:lpstr>
      <vt:lpstr>Εξειδίκευση και ύψος διοικητικής κύρωσης για παράβαση  των άρθρων 26 και 38  του ν. 4919/2022, σχετικά με τις αυτόματες καταχωρίσεις στο Γ.Ε.ΜΗ. </vt:lpstr>
      <vt:lpstr>Το ύψος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 </vt:lpstr>
      <vt:lpstr>Το ύψος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 </vt:lpstr>
      <vt:lpstr>Ύψος διοικητικής κύρωσης για  παραβάσεις των άρθρων 30, 33, 34, 35, 39 και 43 του ν. 4919/2022, σχετικά με τα στοιχεία που καταχωρίζονται και δημοσιεύονται υποχρεωτικά στο Γ.Ε.ΜΗ. </vt:lpstr>
      <vt:lpstr>Το ύψος  του προστίμου καθορίζεται βάσει  του νομικού τύπου, του κριτηρίου οντότητας και για τις κεφαλαιουχικές εταιρείες του κριτηρίου του μεγέθους σύμφωνα με τον κάτωθι πίνακα: </vt:lpstr>
      <vt:lpstr> Το ύψος  του προστίμου καθορίζεται βάσει  του νομικού τύπου, του κριτηρίου οντότητας και για τις κεφαλαιουχικές εταιρείες του κριτηρίου του μεγέθους σύμφωνα με τον κάτωθι πίνακα: </vt:lpstr>
      <vt:lpstr>Εξειδίκευση και ύψος διοικητικής κύρωσης για παράβαση  της περ. ια) της παρ.  1 του άρθρου 34, της περ. ε) της παρ. 1 του άρθρου 35, της περ. θ) του άρθρου 39, της περ. ι) του άρθρου 43 και των άρθρων 44 και 45 του ν. 4919/2022, σχετικά με την παράλειψη δημοσίευσης των οικονομικών καταστάσεων  </vt:lpstr>
      <vt:lpstr>Το ύψος  του προστίμου καθορίζεται  βάσει του νομικού τύπου, του κριτηρίου οντότητας και του κριτηρίου του μεγέθους σύμφωνα με τον κάτωθι πίνακα:  </vt:lpstr>
      <vt:lpstr>Το ύψος  του προστίμου καθορίζεται  βάσει του νομικού τύπου, του κριτηρίου οντότητας και του κριτηρίου του μεγέθους σύμφωνα με τον κάτωθι πίνακα:  </vt:lpstr>
      <vt:lpstr>Εξειδίκευση και ύψος διοικητικής κύρωσης για παράβαση του άρθρου 54 του ν. 4919/2022, σχετικά με την επωνυμία και τον διακριτικό τίτλο.   </vt:lpstr>
      <vt:lpstr>Εξειδίκευση και ύψος διοικητικής κύρωσης για παράβαση του άρθρου 54 του ν. 4919/2022, σχετικά με την επωνυμία και τον διακριτικό τίτλο.   </vt:lpstr>
      <vt:lpstr>Το ύψος 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  </vt:lpstr>
      <vt:lpstr>Το ύψος 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 </vt:lpstr>
      <vt:lpstr>Μεταβατική διάταξη    </vt:lpstr>
      <vt:lpstr>Μεταβατική διάταξη    </vt:lpstr>
      <vt:lpstr>Μεταβατική διάταξη   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Eleni Athanasaki</dc:creator>
  <cp:lastModifiedBy>user</cp:lastModifiedBy>
  <cp:revision>21</cp:revision>
  <dcterms:created xsi:type="dcterms:W3CDTF">2025-07-12T15:54:44Z</dcterms:created>
  <dcterms:modified xsi:type="dcterms:W3CDTF">2025-10-13T09:52:11Z</dcterms:modified>
</cp:coreProperties>
</file>